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497" r:id="rId2"/>
    <p:sldId id="460" r:id="rId3"/>
    <p:sldId id="474" r:id="rId4"/>
    <p:sldId id="475" r:id="rId5"/>
    <p:sldId id="471" r:id="rId6"/>
    <p:sldId id="468" r:id="rId7"/>
    <p:sldId id="470" r:id="rId8"/>
    <p:sldId id="469" r:id="rId9"/>
    <p:sldId id="492" r:id="rId10"/>
    <p:sldId id="466" r:id="rId11"/>
    <p:sldId id="478" r:id="rId12"/>
    <p:sldId id="490" r:id="rId13"/>
    <p:sldId id="462" r:id="rId14"/>
    <p:sldId id="465" r:id="rId15"/>
    <p:sldId id="495" r:id="rId16"/>
    <p:sldId id="480" r:id="rId17"/>
    <p:sldId id="488" r:id="rId18"/>
    <p:sldId id="489" r:id="rId19"/>
    <p:sldId id="494" r:id="rId20"/>
    <p:sldId id="479" r:id="rId21"/>
    <p:sldId id="485" r:id="rId22"/>
    <p:sldId id="486" r:id="rId23"/>
    <p:sldId id="481" r:id="rId24"/>
    <p:sldId id="482" r:id="rId25"/>
    <p:sldId id="483" r:id="rId26"/>
    <p:sldId id="487" r:id="rId27"/>
    <p:sldId id="484" r:id="rId28"/>
    <p:sldId id="49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76" autoAdjust="0"/>
  </p:normalViewPr>
  <p:slideViewPr>
    <p:cSldViewPr snapToGrid="0" snapToObjects="1">
      <p:cViewPr varScale="1">
        <p:scale>
          <a:sx n="86" d="100"/>
          <a:sy n="86" d="100"/>
        </p:scale>
        <p:origin x="-229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9/4/19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9/4/19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image" Target="../media/image10.png"/></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a:p>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modèles semi-analytique</a:t>
            </a:r>
          </a:p>
          <a:p>
            <a:pPr marL="628650" lvl="1" indent="-171450">
              <a:buSzPct val="100000"/>
              <a:buBlip>
                <a:blip r:embed="rId3"/>
              </a:buBlip>
            </a:pPr>
            <a:r>
              <a:rPr lang="en-US" sz="1600" dirty="0">
                <a:solidFill>
                  <a:srgbClr val="000000"/>
                </a:solidFill>
                <a:latin typeface="Geneva"/>
                <a:cs typeface="Geneva"/>
              </a:rPr>
              <a:t> microphysique</a:t>
            </a:r>
          </a:p>
          <a:p>
            <a:pPr marL="628650" lvl="1" indent="-171450">
              <a:buSzPct val="100000"/>
              <a:buBlip>
                <a:blip r:embed="rId3"/>
              </a:buBlip>
            </a:pPr>
            <a:r>
              <a:rPr lang="en-US" sz="1600" dirty="0">
                <a:solidFill>
                  <a:srgbClr val="000000"/>
                </a:solidFill>
                <a:latin typeface="Geneva"/>
                <a:cs typeface="Geneva"/>
              </a:rPr>
              <a:t> observations</a:t>
            </a:r>
          </a:p>
          <a:p>
            <a:pPr marL="457200" lvl="1" indent="0">
              <a:buSzPct val="100000"/>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Accélération de particules</a:t>
            </a:r>
            <a:r>
              <a:rPr lang="en-US" sz="1200" baseline="0" dirty="0" smtClean="0">
                <a:solidFill>
                  <a:schemeClr val="tx1"/>
                </a:solidFill>
                <a:latin typeface="+mn-lt"/>
                <a:cs typeface="+mn-cs"/>
              </a:rPr>
              <a:t> dans les chocs relativistes, micro-physique nécessaire pour modéliser les termes sources que les simulations sur grille ne résolvent pas.</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 on s’attend à des reliquats de masse assez semblable, autour de 2.5 masses solaires, précisément l’intervalle où le ralentissement de la rotation du pulsar formé conditionne le temps de survie du reliquat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ISSI workshop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 &amp; montages</a:t>
            </a:r>
          </a:p>
          <a:p>
            <a:endParaRPr lang="en-US" baseline="0" dirty="0" smtClean="0"/>
          </a:p>
          <a:p>
            <a:r>
              <a:rPr lang="en-US" baseline="0" dirty="0" smtClean="0"/>
              <a:t>Dans le cadre de l’UE de Mécanique du point dans laquelle je suis intervenu en 2e et 3e année de thèse, j’ai développé une applet Mathematica pour illustrer la notion de potentiel.</a:t>
            </a:r>
          </a:p>
          <a:p>
            <a:r>
              <a:rPr lang="en-US" baseline="0" dirty="0" smtClean="0"/>
              <a:t>Elle a été sélectionnée pour être hébergé sur le site de démonstration de Mathematica après une phase de reviewing</a:t>
            </a:r>
          </a:p>
          <a:p>
            <a:r>
              <a:rPr lang="en-US" baseline="0" dirty="0" smtClean="0"/>
              <a:t>Illustration de nombreux sujets</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eneva"/>
                <a:cs typeface="Geneva"/>
              </a:rPr>
              <a:t>TD en</a:t>
            </a:r>
            <a:r>
              <a:rPr lang="en-US" baseline="0" dirty="0">
                <a:solidFill>
                  <a:srgbClr val="000000"/>
                </a:solidFill>
                <a:latin typeface="Geneva"/>
                <a:cs typeface="Geneva"/>
              </a:rPr>
              <a:t> ½ groupe pour la résolution de problèmes w/ évaluation de la démarche</a:t>
            </a:r>
            <a:endParaRPr lang="en-US"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latin typeface="Geneva"/>
              <a:cs typeface="Geneva"/>
            </a:endParaRPr>
          </a:p>
          <a:p>
            <a:r>
              <a:rPr lang="en-US" baseline="0" dirty="0" smtClean="0"/>
              <a:t>Agnès Ma</a:t>
            </a:r>
            <a:r>
              <a:rPr lang="en-US" baseline="0" dirty="0" smtClean="0"/>
              <a:t>ître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TP informatiques : mise en place de </a:t>
            </a:r>
            <a:r>
              <a:rPr lang="en-US" sz="1200" kern="1200">
                <a:solidFill>
                  <a:schemeClr val="tx1"/>
                </a:solidFill>
                <a:effectLst/>
                <a:latin typeface="+mn-lt"/>
                <a:ea typeface="+mn-ea"/>
                <a:cs typeface="+mn-cs"/>
              </a:rPr>
              <a:t>réseau de machines virtuelles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Avec</a:t>
            </a:r>
            <a:r>
              <a:rPr lang="en-US" sz="1200" kern="1200" baseline="0">
                <a:solidFill>
                  <a:schemeClr val="tx1"/>
                </a:solidFill>
                <a:effectLst/>
                <a:latin typeface="+mn-lt"/>
                <a:ea typeface="+mn-ea"/>
                <a:cs typeface="+mn-cs"/>
              </a:rPr>
              <a:t> Frédéric Daigne, TP numériques comme la résolution des équations de structure de Tolman-Oppenheimer-Volkoff dans une étoile à neutrons</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26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28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9/4/19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9/4/19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9/4/19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9/4/19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1.wdp"/><Relationship Id="rId6" Type="http://schemas.openxmlformats.org/officeDocument/2006/relationships/image" Target="../media/image4.png"/><Relationship Id="rId7" Type="http://schemas.microsoft.com/office/2007/relationships/hdphoto" Target="../media/hdphoto2.wdp"/><Relationship Id="rId8" Type="http://schemas.openxmlformats.org/officeDocument/2006/relationships/image" Target="../media/image5.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0.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3.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demonstrations.wolfram.com/TrajectoryOfATestMassInARochePotential/" TargetMode="External"/><Relationship Id="rId4" Type="http://schemas.openxmlformats.org/officeDocument/2006/relationships/image" Target="../media/image34.png"/><Relationship Id="rId5" Type="http://schemas.openxmlformats.org/officeDocument/2006/relationships/image" Target="../media/image10.png"/><Relationship Id="rId6" Type="http://schemas.openxmlformats.org/officeDocument/2006/relationships/image" Target="../media/image35.jp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0.png"/><Relationship Id="rId6"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5" Type="http://schemas.openxmlformats.org/officeDocument/2006/relationships/image" Target="../media/image1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5.jpeg"/><Relationship Id="rId8" Type="http://schemas.openxmlformats.org/officeDocument/2006/relationships/image" Target="../media/image16.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0.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78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3440536" y="4219501"/>
            <a:ext cx="3824459" cy="1261884"/>
          </a:xfrm>
          <a:prstGeom prst="rect">
            <a:avLst/>
          </a:prstGeom>
          <a:solidFill>
            <a:schemeClr val="bg1">
              <a:alpha val="48000"/>
            </a:schemeClr>
          </a:solidFill>
          <a:ln>
            <a:solidFill>
              <a:schemeClr val="tx1"/>
            </a:solidFill>
          </a:ln>
        </p:spPr>
        <p:txBody>
          <a:bodyPr wrap="square" rtlCol="0">
            <a:spAutoFit/>
          </a:bodyPr>
          <a:lstStyle/>
          <a:p>
            <a:pPr algn="ctr"/>
            <a:endParaRPr lang="en-US" sz="2400" b="1" dirty="0" smtClean="0">
              <a:latin typeface="Geneva"/>
              <a:cs typeface="Geneva"/>
            </a:endParaRPr>
          </a:p>
          <a:p>
            <a:pPr algn="ctr"/>
            <a:r>
              <a:rPr lang="en-US" sz="3200" b="1" dirty="0" smtClean="0">
                <a:latin typeface="Geneva"/>
                <a:cs typeface="Geneva"/>
              </a:rPr>
              <a:t>Ileyk El </a:t>
            </a:r>
            <a:r>
              <a:rPr lang="en-US" sz="3200" b="1" dirty="0" err="1" smtClean="0">
                <a:latin typeface="Geneva"/>
                <a:cs typeface="Geneva"/>
              </a:rPr>
              <a:t>Mellah</a:t>
            </a:r>
            <a:endParaRPr lang="en-US" sz="3200" b="1" dirty="0" smtClean="0">
              <a:latin typeface="Geneva"/>
              <a:cs typeface="Geneva"/>
            </a:endParaRPr>
          </a:p>
          <a:p>
            <a:pPr algn="ctr"/>
            <a:r>
              <a:rPr lang="en-US" sz="2000" b="1" dirty="0" smtClean="0">
                <a:latin typeface="Geneva"/>
                <a:cs typeface="Geneva"/>
              </a:rPr>
              <a:t> </a:t>
            </a:r>
          </a:p>
        </p:txBody>
      </p:sp>
      <p:sp>
        <p:nvSpPr>
          <p:cNvPr id="15" name="Rounded Rectangle 14"/>
          <p:cNvSpPr/>
          <p:nvPr/>
        </p:nvSpPr>
        <p:spPr>
          <a:xfrm>
            <a:off x="2377366" y="536299"/>
            <a:ext cx="6187059" cy="1229488"/>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1" dirty="0">
              <a:solidFill>
                <a:srgbClr val="000000"/>
              </a:solidFill>
              <a:latin typeface="Geneva"/>
              <a:cs typeface="Geneva"/>
            </a:endParaRPr>
          </a:p>
          <a:p>
            <a:pPr algn="ctr"/>
            <a:r>
              <a:rPr lang="en-US" sz="2800" b="1" dirty="0" smtClean="0">
                <a:solidFill>
                  <a:srgbClr val="000000"/>
                </a:solidFill>
                <a:latin typeface="Geneva"/>
                <a:cs typeface="Geneva"/>
              </a:rPr>
              <a:t>Audition Ma</a:t>
            </a:r>
            <a:r>
              <a:rPr lang="en-US" sz="2800" b="1" dirty="0" smtClean="0">
                <a:solidFill>
                  <a:srgbClr val="000000"/>
                </a:solidFill>
                <a:latin typeface="Geneva"/>
                <a:cs typeface="Geneva"/>
              </a:rPr>
              <a:t>ître de conférences -</a:t>
            </a:r>
          </a:p>
          <a:p>
            <a:pPr algn="ctr"/>
            <a:r>
              <a:rPr lang="en-US" sz="2800" b="1" dirty="0" smtClean="0">
                <a:solidFill>
                  <a:srgbClr val="000000"/>
                </a:solidFill>
                <a:latin typeface="Geneva"/>
                <a:cs typeface="Geneva"/>
              </a:rPr>
              <a:t>Institut d’Astrophysique de Paris</a:t>
            </a:r>
          </a:p>
          <a:p>
            <a:pPr algn="ctr"/>
            <a:endParaRPr lang="en-US" sz="2800" b="1" dirty="0">
              <a:solidFill>
                <a:srgbClr val="000000"/>
              </a:solidFill>
              <a:latin typeface="Geneva"/>
              <a:cs typeface="Geneva"/>
            </a:endParaRPr>
          </a:p>
        </p:txBody>
      </p:sp>
      <p:sp>
        <p:nvSpPr>
          <p:cNvPr id="4" name="Rectangle 3"/>
          <p:cNvSpPr/>
          <p:nvPr/>
        </p:nvSpPr>
        <p:spPr>
          <a:xfrm>
            <a:off x="0" y="-14939"/>
            <a:ext cx="1621395" cy="6858000"/>
          </a:xfrm>
          <a:prstGeom prst="rect">
            <a:avLst/>
          </a:prstGeom>
          <a:solidFill>
            <a:schemeClr val="lt1">
              <a:alpha val="35000"/>
            </a:schemeClr>
          </a:solidFill>
          <a:ln>
            <a:noFill/>
          </a:ln>
          <a:effectLst>
            <a:outerShdw blurRad="82550" dir="2700000" sx="110000" sy="110000" algn="tl" rotWithShape="0">
              <a:srgbClr val="000000"/>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Papyrus"/>
              <a:cs typeface="Papyrus"/>
            </a:endParaRPr>
          </a:p>
        </p:txBody>
      </p:sp>
      <p:pic>
        <p:nvPicPr>
          <p:cNvPr id="8" name="Picture 3" descr="Screen Shot 2016-09-18 at 2.29.32 PM.png"/>
          <p:cNvPicPr>
            <a:picLocks noChangeAspect="1"/>
          </p:cNvPicPr>
          <p:nvPr/>
        </p:nvPicPr>
        <p:blipFill>
          <a:blip r:embed="rId4">
            <a:extLst>
              <a:ext uri="{BEBA8EAE-BF5A-486C-A8C5-ECC9F3942E4B}">
                <a14:imgProps xmlns:a14="http://schemas.microsoft.com/office/drawing/2010/main">
                  <a14:imgLayer r:embed="rId5">
                    <a14:imgEffect>
                      <a14:saturation sat="50000"/>
                    </a14:imgEffect>
                  </a14:imgLayer>
                </a14:imgProps>
              </a:ext>
              <a:ext uri="{28A0092B-C50C-407E-A947-70E740481C1C}">
                <a14:useLocalDpi xmlns:a14="http://schemas.microsoft.com/office/drawing/2010/main" val="0"/>
              </a:ext>
            </a:extLst>
          </a:blip>
          <a:stretch>
            <a:fillRect/>
          </a:stretch>
        </p:blipFill>
        <p:spPr>
          <a:xfrm rot="16200000">
            <a:off x="-150088" y="863432"/>
            <a:ext cx="1911752" cy="679383"/>
          </a:xfrm>
          <a:prstGeom prst="rect">
            <a:avLst/>
          </a:prstGeom>
        </p:spPr>
      </p:pic>
      <p:pic>
        <p:nvPicPr>
          <p:cNvPr id="2" name="Image 1" descr="FWO.png"/>
          <p:cNvPicPr>
            <a:picLocks noChangeAspect="1"/>
          </p:cNvPicPr>
          <p:nvPr/>
        </p:nvPicPr>
        <p:blipFill>
          <a:blip r:embed="rId6">
            <a:extLst>
              <a:ext uri="{BEBA8EAE-BF5A-486C-A8C5-ECC9F3942E4B}">
                <a14:imgProps xmlns:a14="http://schemas.microsoft.com/office/drawing/2010/main">
                  <a14:imgLayer r:embed="rId7">
                    <a14:imgEffect>
                      <a14:saturation sat="50000"/>
                    </a14:imgEffect>
                  </a14:imgLayer>
                </a14:imgProps>
              </a:ext>
              <a:ext uri="{28A0092B-C50C-407E-A947-70E740481C1C}">
                <a14:useLocalDpi xmlns:a14="http://schemas.microsoft.com/office/drawing/2010/main" val="0"/>
              </a:ext>
            </a:extLst>
          </a:blip>
          <a:stretch>
            <a:fillRect/>
          </a:stretch>
        </p:blipFill>
        <p:spPr>
          <a:xfrm>
            <a:off x="81520" y="5830793"/>
            <a:ext cx="1460500" cy="570891"/>
          </a:xfrm>
          <a:prstGeom prst="rect">
            <a:avLst/>
          </a:prstGeom>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pic>
        <p:nvPicPr>
          <p:cNvPr id="6" name="Image 5" descr="marie_curie_log.pn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rot="16200000">
            <a:off x="-203694" y="3327120"/>
            <a:ext cx="2051833" cy="1231100"/>
          </a:xfrm>
          <a:prstGeom prst="rect">
            <a:avLst/>
          </a:prstGeom>
        </p:spPr>
      </p:pic>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
        <p:nvSpPr>
          <p:cNvPr id="3" name="Rectangle 2"/>
          <p:cNvSpPr/>
          <p:nvPr/>
        </p:nvSpPr>
        <p:spPr>
          <a:xfrm>
            <a:off x="3245806" y="2018705"/>
            <a:ext cx="4572000" cy="646331"/>
          </a:xfrm>
          <a:prstGeom prst="rect">
            <a:avLst/>
          </a:prstGeom>
          <a:ln>
            <a:noFill/>
          </a:ln>
        </p:spPr>
        <p:txBody>
          <a:bodyPr>
            <a:spAutoFit/>
          </a:bodyPr>
          <a:lstStyle/>
          <a:p>
            <a:pPr algn="ctr"/>
            <a:r>
              <a:rPr lang="en-US" b="1">
                <a:solidFill>
                  <a:srgbClr val="000000"/>
                </a:solidFill>
                <a:latin typeface="Geneva"/>
                <a:cs typeface="Geneva"/>
              </a:rPr>
              <a:t>Sorbonne Université</a:t>
            </a:r>
          </a:p>
          <a:p>
            <a:pPr algn="ctr"/>
            <a:r>
              <a:rPr lang="en-US" b="1">
                <a:solidFill>
                  <a:srgbClr val="000000"/>
                </a:solidFill>
                <a:latin typeface="Geneva"/>
                <a:cs typeface="Geneva"/>
              </a:rPr>
              <a:t>Avril 2019</a:t>
            </a:r>
          </a:p>
        </p:txBody>
      </p:sp>
    </p:spTree>
    <p:extLst>
      <p:ext uri="{BB962C8B-B14F-4D97-AF65-F5344CB8AC3E}">
        <p14:creationId xmlns:p14="http://schemas.microsoft.com/office/powerpoint/2010/main" val="35323228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ogo_sv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463" y="5035670"/>
            <a:ext cx="1555665" cy="1033653"/>
          </a:xfrm>
          <a:prstGeom prst="rect">
            <a:avLst/>
          </a:prstGeom>
          <a:ln>
            <a:noFill/>
          </a:ln>
          <a:effectLst>
            <a:outerShdw blurRad="190500" algn="tl" rotWithShape="0">
              <a:srgbClr val="000000">
                <a:alpha val="70000"/>
              </a:srgbClr>
            </a:outerShdw>
          </a:effectLst>
        </p:spPr>
      </p:pic>
      <p:grpSp>
        <p:nvGrpSpPr>
          <p:cNvPr id="27" name="Grouper 26"/>
          <p:cNvGrpSpPr/>
          <p:nvPr/>
        </p:nvGrpSpPr>
        <p:grpSpPr>
          <a:xfrm>
            <a:off x="8272814" y="781589"/>
            <a:ext cx="689674" cy="663285"/>
            <a:chOff x="7789194" y="878368"/>
            <a:chExt cx="689674" cy="663285"/>
          </a:xfrm>
        </p:grpSpPr>
        <p:sp>
          <p:nvSpPr>
            <p:cNvPr id="26" name="Ellipse 25"/>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23"/>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grpSp>
        <p:nvGrpSpPr>
          <p:cNvPr id="33" name="Grouper 32"/>
          <p:cNvGrpSpPr/>
          <p:nvPr/>
        </p:nvGrpSpPr>
        <p:grpSpPr>
          <a:xfrm>
            <a:off x="426048" y="4316094"/>
            <a:ext cx="6202209" cy="1506377"/>
            <a:chOff x="4512892" y="2467380"/>
            <a:chExt cx="6202209" cy="1506377"/>
          </a:xfrm>
        </p:grpSpPr>
        <p:sp>
          <p:nvSpPr>
            <p:cNvPr id="8" name="Rectangle 7"/>
            <p:cNvSpPr/>
            <p:nvPr/>
          </p:nvSpPr>
          <p:spPr>
            <a:xfrm>
              <a:off x="4581116" y="3036169"/>
              <a:ext cx="5952641"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dirty="0">
                  <a:solidFill>
                    <a:srgbClr val="0000CC"/>
                  </a:solidFill>
                  <a:latin typeface="Geneva"/>
                  <a:cs typeface="Geneva"/>
                </a:rPr>
                <a:t>Frédéric Daigne</a:t>
              </a:r>
            </a:p>
            <a:p>
              <a:pPr marL="628650" lvl="1" indent="-171450">
                <a:buSzPct val="100000"/>
                <a:buBlip>
                  <a:blip r:embed="rId4"/>
                </a:buBlip>
              </a:pPr>
              <a:r>
                <a:rPr lang="en-US" sz="1600" dirty="0">
                  <a:solidFill>
                    <a:srgbClr val="0000CC"/>
                  </a:solidFill>
                  <a:latin typeface="Geneva"/>
                  <a:cs typeface="Geneva"/>
                </a:rPr>
                <a:t> Robert Mochkovitch</a:t>
              </a:r>
            </a:p>
          </p:txBody>
        </p:sp>
        <p:sp>
          <p:nvSpPr>
            <p:cNvPr id="9" name="Rectangle 8"/>
            <p:cNvSpPr/>
            <p:nvPr/>
          </p:nvSpPr>
          <p:spPr>
            <a:xfrm>
              <a:off x="4762460" y="300080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Chocs internes</a:t>
              </a:r>
            </a:p>
          </p:txBody>
        </p:sp>
        <p:sp>
          <p:nvSpPr>
            <p:cNvPr id="14" name="Rectangle 13"/>
            <p:cNvSpPr/>
            <p:nvPr/>
          </p:nvSpPr>
          <p:spPr>
            <a:xfrm rot="16200000">
              <a:off x="3928980" y="3051292"/>
              <a:ext cx="1506377" cy="338554"/>
            </a:xfrm>
            <a:prstGeom prst="rect">
              <a:avLst/>
            </a:prstGeom>
          </p:spPr>
          <p:txBody>
            <a:bodyPr wrap="square">
              <a:spAutoFit/>
            </a:bodyPr>
            <a:lstStyle/>
            <a:p>
              <a:pPr lvl="0">
                <a:buSzPct val="100000"/>
              </a:pPr>
              <a:r>
                <a:rPr lang="en-US" sz="1600" dirty="0">
                  <a:solidFill>
                    <a:srgbClr val="0000CC"/>
                  </a:solidFill>
                  <a:latin typeface="Geneva"/>
                  <a:cs typeface="Geneva"/>
                </a:rPr>
                <a:t>ASTHUP</a:t>
              </a:r>
            </a:p>
          </p:txBody>
        </p:sp>
        <p:sp>
          <p:nvSpPr>
            <p:cNvPr id="29" name="Rounded Rectangle 39"/>
            <p:cNvSpPr/>
            <p:nvPr/>
          </p:nvSpPr>
          <p:spPr>
            <a:xfrm>
              <a:off x="4709438" y="2602569"/>
              <a:ext cx="195093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Jet relativiste</a:t>
              </a:r>
            </a:p>
          </p:txBody>
        </p:sp>
      </p:grpSp>
      <p:sp>
        <p:nvSpPr>
          <p:cNvPr id="30" name="Rounded Rectangle 39"/>
          <p:cNvSpPr/>
          <p:nvPr/>
        </p:nvSpPr>
        <p:spPr>
          <a:xfrm>
            <a:off x="3970231" y="756104"/>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pic>
        <p:nvPicPr>
          <p:cNvPr id="31" name="Image 30" descr="tidal_disruption_radi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3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785773" y="79522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nvGrpSpPr>
          <p:cNvPr id="50" name="Grouper 49"/>
          <p:cNvGrpSpPr/>
          <p:nvPr/>
        </p:nvGrpSpPr>
        <p:grpSpPr>
          <a:xfrm>
            <a:off x="3569302" y="3659938"/>
            <a:ext cx="2809060" cy="2918021"/>
            <a:chOff x="3194321" y="3659938"/>
            <a:chExt cx="2809060" cy="2918021"/>
          </a:xfrm>
        </p:grpSpPr>
        <p:pic>
          <p:nvPicPr>
            <p:cNvPr id="34" name="Image 33" descr="disc-jet_Sasha.png"/>
            <p:cNvPicPr>
              <a:picLocks noChangeAspect="1"/>
            </p:cNvPicPr>
            <p:nvPr/>
          </p:nvPicPr>
          <p:blipFill rotWithShape="1">
            <a:blip r:embed="rId6">
              <a:extLst>
                <a:ext uri="{28A0092B-C50C-407E-A947-70E740481C1C}">
                  <a14:useLocalDpi xmlns:a14="http://schemas.microsoft.com/office/drawing/2010/main" val="0"/>
                </a:ext>
              </a:extLst>
            </a:blip>
            <a:srcRect l="12987" t="2492" r="15792" b="12548"/>
            <a:stretch/>
          </p:blipFill>
          <p:spPr>
            <a:xfrm>
              <a:off x="3422823" y="4131733"/>
              <a:ext cx="2580558" cy="2358589"/>
            </a:xfrm>
            <a:prstGeom prst="rect">
              <a:avLst/>
            </a:prstGeom>
            <a:ln>
              <a:noFill/>
            </a:ln>
            <a:effectLst>
              <a:outerShdw blurRad="190500" algn="tl" rotWithShape="0">
                <a:srgbClr val="000000">
                  <a:alpha val="70000"/>
                </a:srgbClr>
              </a:outerShdw>
            </a:effectLst>
          </p:spPr>
        </p:pic>
        <p:pic>
          <p:nvPicPr>
            <p:cNvPr id="39" name="Image 38"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72881">
              <a:off x="3424327" y="3672108"/>
              <a:ext cx="387130" cy="389181"/>
            </a:xfrm>
            <a:prstGeom prst="rect">
              <a:avLst/>
            </a:prstGeom>
          </p:spPr>
        </p:pic>
        <p:cxnSp>
          <p:nvCxnSpPr>
            <p:cNvPr id="40" name="Connecteur droit avec flèche 39"/>
            <p:cNvCxnSpPr/>
            <p:nvPr/>
          </p:nvCxnSpPr>
          <p:spPr>
            <a:xfrm flipH="1" flipV="1">
              <a:off x="3716159" y="4131733"/>
              <a:ext cx="998814" cy="2340514"/>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a:endCxn id="34" idx="0"/>
            </p:cNvCxnSpPr>
            <p:nvPr/>
          </p:nvCxnSpPr>
          <p:spPr>
            <a:xfrm flipV="1">
              <a:off x="4709437" y="4131733"/>
              <a:ext cx="3665" cy="235859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pic>
          <p:nvPicPr>
            <p:cNvPr id="46" name="Image 45"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511694" y="3658913"/>
              <a:ext cx="387130" cy="389181"/>
            </a:xfrm>
            <a:prstGeom prst="rect">
              <a:avLst/>
            </a:prstGeom>
          </p:spPr>
        </p:pic>
        <p:sp>
          <p:nvSpPr>
            <p:cNvPr id="47" name="Rectangle 46"/>
            <p:cNvSpPr/>
            <p:nvPr/>
          </p:nvSpPr>
          <p:spPr>
            <a:xfrm>
              <a:off x="4078004" y="3659938"/>
              <a:ext cx="583497" cy="338554"/>
            </a:xfrm>
            <a:prstGeom prst="rect">
              <a:avLst/>
            </a:prstGeom>
          </p:spPr>
          <p:txBody>
            <a:bodyPr wrap="square">
              <a:spAutoFit/>
            </a:bodyPr>
            <a:lstStyle/>
            <a:p>
              <a:pPr lvl="0">
                <a:buSzPct val="100000"/>
              </a:pPr>
              <a:r>
                <a:rPr lang="en-US" sz="1600" dirty="0">
                  <a:solidFill>
                    <a:srgbClr val="000000"/>
                  </a:solidFill>
                  <a:latin typeface="Geneva"/>
                  <a:cs typeface="Geneva"/>
                </a:rPr>
                <a:t>?</a:t>
              </a:r>
            </a:p>
          </p:txBody>
        </p:sp>
        <p:sp>
          <p:nvSpPr>
            <p:cNvPr id="49" name="Rectangle 48"/>
            <p:cNvSpPr/>
            <p:nvPr/>
          </p:nvSpPr>
          <p:spPr>
            <a:xfrm rot="16200000">
              <a:off x="1887571" y="5009599"/>
              <a:ext cx="2875110" cy="261610"/>
            </a:xfrm>
            <a:prstGeom prst="rect">
              <a:avLst/>
            </a:prstGeom>
          </p:spPr>
          <p:txBody>
            <a:bodyPr wrap="square">
              <a:spAutoFit/>
            </a:bodyPr>
            <a:lstStyle/>
            <a:p>
              <a:pPr lvl="0">
                <a:buSzPct val="100000"/>
              </a:pPr>
              <a:r>
                <a:rPr lang="en-US" sz="1100" i="1">
                  <a:latin typeface="Geneva"/>
                  <a:cs typeface="Geneva"/>
                </a:rPr>
                <a:t>Kathirgamaraju+18</a:t>
              </a:r>
            </a:p>
          </p:txBody>
        </p:sp>
      </p:grpSp>
      <p:sp>
        <p:nvSpPr>
          <p:cNvPr id="53" name="Rectangle 52"/>
          <p:cNvSpPr/>
          <p:nvPr/>
        </p:nvSpPr>
        <p:spPr>
          <a:xfrm>
            <a:off x="3990752" y="2287810"/>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54" name="Rectangle 53"/>
          <p:cNvSpPr/>
          <p:nvPr/>
        </p:nvSpPr>
        <p:spPr>
          <a:xfrm>
            <a:off x="4257593" y="2381018"/>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 </a:t>
            </a:r>
          </a:p>
        </p:txBody>
      </p:sp>
      <p:sp>
        <p:nvSpPr>
          <p:cNvPr id="45" name="Rectangle 44"/>
          <p:cNvSpPr/>
          <p:nvPr/>
        </p:nvSpPr>
        <p:spPr>
          <a:xfrm>
            <a:off x="3834678" y="2327661"/>
            <a:ext cx="3362234"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absorption </a:t>
            </a:r>
            <a:r>
              <a:rPr lang="en-US" sz="1600" dirty="0">
                <a:latin typeface="Geneva"/>
                <a:cs typeface="Geneva"/>
              </a:rPr>
              <a:t>UV</a:t>
            </a:r>
          </a:p>
          <a:p>
            <a:pPr marL="628650" lvl="1" indent="-171450">
              <a:buSzPct val="100000"/>
              <a:buBlip>
                <a:blip r:embed="rId4"/>
              </a:buBlip>
            </a:pPr>
            <a:r>
              <a:rPr lang="en-US" sz="1600" dirty="0">
                <a:latin typeface="Geneva"/>
                <a:cs typeface="Geneva"/>
              </a:rPr>
              <a:t> </a:t>
            </a:r>
            <a:r>
              <a:rPr lang="en-US" sz="1600" b="1" dirty="0">
                <a:latin typeface="Geneva"/>
                <a:cs typeface="Geneva"/>
              </a:rPr>
              <a:t>clumps </a:t>
            </a:r>
          </a:p>
          <a:p>
            <a:pPr marL="628650" lvl="1" indent="-171450">
              <a:buSzPct val="100000"/>
              <a:buBlip>
                <a:blip r:embed="rId4"/>
              </a:buBlip>
            </a:pPr>
            <a:r>
              <a:rPr lang="en-US" sz="1600" b="1" dirty="0">
                <a:latin typeface="Geneva"/>
                <a:cs typeface="Geneva"/>
              </a:rPr>
              <a:t> transport des neutrinos</a:t>
            </a:r>
          </a:p>
        </p:txBody>
      </p:sp>
      <p:sp>
        <p:nvSpPr>
          <p:cNvPr id="55" name="Rectangle 54"/>
          <p:cNvSpPr/>
          <p:nvPr/>
        </p:nvSpPr>
        <p:spPr>
          <a:xfrm>
            <a:off x="5962432" y="78052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44315" y="443215"/>
            <a:ext cx="3985513" cy="4172541"/>
            <a:chOff x="-21374" y="540480"/>
            <a:chExt cx="3985513"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1374" y="2855532"/>
              <a:ext cx="2329506"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supermassive</a:t>
              </a:r>
            </a:p>
          </p:txBody>
        </p:sp>
        <p:sp>
          <p:nvSpPr>
            <p:cNvPr id="18" name="Rectangle 17"/>
            <p:cNvSpPr/>
            <p:nvPr/>
          </p:nvSpPr>
          <p:spPr>
            <a:xfrm>
              <a:off x="94076" y="4129706"/>
              <a:ext cx="2196514"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neutrons</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94076" y="1697391"/>
              <a:ext cx="2196513"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p>
          </p:txBody>
        </p:sp>
      </p:grpSp>
      <p:pic>
        <p:nvPicPr>
          <p:cNvPr id="36" name="Image 35" descr="MHD_NS_di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p>
        </p:txBody>
      </p:sp>
      <p:grpSp>
        <p:nvGrpSpPr>
          <p:cNvPr id="3" name="Grouper 2"/>
          <p:cNvGrpSpPr/>
          <p:nvPr/>
        </p:nvGrpSpPr>
        <p:grpSpPr>
          <a:xfrm>
            <a:off x="3130315" y="5202283"/>
            <a:ext cx="6341589" cy="1112581"/>
            <a:chOff x="3203587" y="5407809"/>
            <a:chExt cx="6341589" cy="1112581"/>
          </a:xfrm>
        </p:grpSpPr>
        <p:sp>
          <p:nvSpPr>
            <p:cNvPr id="39" name="Rectangle 38"/>
            <p:cNvSpPr/>
            <p:nvPr/>
          </p:nvSpPr>
          <p:spPr>
            <a:xfrm>
              <a:off x="3203587" y="5443172"/>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b="1" dirty="0">
                  <a:solidFill>
                    <a:srgbClr val="000000"/>
                  </a:solidFill>
                  <a:latin typeface="Geneva"/>
                  <a:cs typeface="Geneva"/>
                </a:rPr>
                <a:t>géométrie</a:t>
              </a:r>
              <a:r>
                <a:rPr lang="en-US" sz="1600" dirty="0">
                  <a:solidFill>
                    <a:srgbClr val="000000"/>
                  </a:solidFill>
                  <a:latin typeface="Geneva"/>
                  <a:cs typeface="Geneva"/>
                </a:rPr>
                <a:t> du flot : disque? sphérique?</a:t>
              </a:r>
            </a:p>
            <a:p>
              <a:pPr marL="628650" lvl="1" indent="-171450">
                <a:buSzPct val="100000"/>
                <a:buBlip>
                  <a:blip r:embed="rId4"/>
                </a:buBlip>
              </a:pPr>
              <a:r>
                <a:rPr lang="en-US" sz="1600" dirty="0">
                  <a:solidFill>
                    <a:srgbClr val="000000"/>
                  </a:solidFill>
                  <a:latin typeface="Geneva"/>
                  <a:cs typeface="Geneva"/>
                </a:rPr>
                <a:t> vent de disque</a:t>
              </a:r>
            </a:p>
            <a:p>
              <a:pPr marL="628650" lvl="1" indent="-171450">
                <a:buSzPct val="100000"/>
                <a:buBlip>
                  <a:blip r:embed="rId4"/>
                </a:buBlip>
              </a:pPr>
              <a:r>
                <a:rPr lang="en-US" sz="1600" dirty="0">
                  <a:solidFill>
                    <a:srgbClr val="000000"/>
                  </a:solidFill>
                  <a:latin typeface="Geneva"/>
                  <a:cs typeface="Geneva"/>
                </a:rPr>
                <a:t> interaction ejecta / vent de pulsar</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a:t>
              </a:r>
              <a:r>
                <a:rPr lang="en-US" sz="1600" b="1" dirty="0">
                  <a:solidFill>
                    <a:srgbClr val="000000"/>
                  </a:solidFill>
                  <a:latin typeface="Geneva"/>
                  <a:cs typeface="Geneva"/>
                </a:rPr>
                <a:t>magnétosphère / ejecta </a:t>
              </a:r>
            </a:p>
          </p:txBody>
        </p:sp>
      </p:grpSp>
      <p:grpSp>
        <p:nvGrpSpPr>
          <p:cNvPr id="4" name="Grouper 3"/>
          <p:cNvGrpSpPr/>
          <p:nvPr/>
        </p:nvGrpSpPr>
        <p:grpSpPr>
          <a:xfrm>
            <a:off x="3907953" y="725337"/>
            <a:ext cx="5177542" cy="4330015"/>
            <a:chOff x="3800263" y="725337"/>
            <a:chExt cx="5137881" cy="4620219"/>
          </a:xfrm>
        </p:grpSpPr>
        <p:pic>
          <p:nvPicPr>
            <p:cNvPr id="11" name="Image 10" descr="spinning-down_luminosity.png"/>
            <p:cNvPicPr>
              <a:picLocks/>
            </p:cNvPicPr>
            <p:nvPr/>
          </p:nvPicPr>
          <p:blipFill>
            <a:blip r:embed="rId5">
              <a:extLst>
                <a:ext uri="{28A0092B-C50C-407E-A947-70E740481C1C}">
                  <a14:useLocalDpi xmlns:a14="http://schemas.microsoft.com/office/drawing/2010/main" val="0"/>
                </a:ext>
              </a:extLst>
            </a:blip>
            <a:stretch>
              <a:fillRect/>
            </a:stretch>
          </p:blipFill>
          <p:spPr>
            <a:xfrm>
              <a:off x="3800263" y="725337"/>
              <a:ext cx="5137881" cy="4620219"/>
            </a:xfrm>
            <a:prstGeom prst="rect">
              <a:avLst/>
            </a:prstGeom>
            <a:ln>
              <a:noFill/>
            </a:ln>
            <a:effectLst>
              <a:outerShdw blurRad="190500" algn="tl" rotWithShape="0">
                <a:srgbClr val="000000">
                  <a:alpha val="70000"/>
                </a:srgbClr>
              </a:outerShdw>
            </a:effectLst>
          </p:spPr>
        </p:pic>
        <p:sp>
          <p:nvSpPr>
            <p:cNvPr id="30" name="Rectangle 29"/>
            <p:cNvSpPr/>
            <p:nvPr/>
          </p:nvSpPr>
          <p:spPr>
            <a:xfrm>
              <a:off x="4474955" y="799393"/>
              <a:ext cx="2853086" cy="328405"/>
            </a:xfrm>
            <a:prstGeom prst="rect">
              <a:avLst/>
            </a:prstGeom>
          </p:spPr>
          <p:txBody>
            <a:bodyPr wrap="square">
              <a:spAutoFit/>
            </a:bodyPr>
            <a:lstStyle/>
            <a:p>
              <a:pPr lvl="0">
                <a:buSzPct val="100000"/>
              </a:pPr>
              <a:r>
                <a:rPr lang="en-US" sz="1400" i="1">
                  <a:latin typeface="Geneva"/>
                  <a:cs typeface="Geneva"/>
                </a:rPr>
                <a:t>El Mellah</a:t>
              </a:r>
            </a:p>
          </p:txBody>
        </p:sp>
      </p:gr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Nucléosynthèse des éléments lourds						     </a:t>
            </a:r>
            <a:r>
              <a:rPr lang="en-US" sz="2000" b="1" dirty="0">
                <a:solidFill>
                  <a:schemeClr val="tx1">
                    <a:lumMod val="50000"/>
                    <a:lumOff val="50000"/>
                  </a:schemeClr>
                </a:solidFill>
                <a:latin typeface="Geneva"/>
                <a:cs typeface="Geneva"/>
              </a:rPr>
              <a:t>BH-NS</a:t>
            </a:r>
            <a:r>
              <a:rPr lang="en-US" sz="2000" b="1" dirty="0">
                <a:solidFill>
                  <a:srgbClr val="7F7F7F"/>
                </a:solidFill>
                <a:latin typeface="Geneva"/>
                <a:cs typeface="Geneva"/>
              </a:rPr>
              <a:t>/</a:t>
            </a:r>
            <a:r>
              <a:rPr lang="en-US" sz="2000" b="1" dirty="0">
                <a:latin typeface="Geneva"/>
                <a:cs typeface="Geneva"/>
              </a:rPr>
              <a:t>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76109" y="683649"/>
            <a:ext cx="8224371" cy="1457979"/>
            <a:chOff x="112745" y="4660862"/>
            <a:chExt cx="8224371" cy="1457979"/>
          </a:xfrm>
        </p:grpSpPr>
        <p:sp>
          <p:nvSpPr>
            <p:cNvPr id="15" name="Rectangle à coins arrondis 14"/>
            <p:cNvSpPr/>
            <p:nvPr/>
          </p:nvSpPr>
          <p:spPr>
            <a:xfrm>
              <a:off x="112745" y="466086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112745" y="5193285"/>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Morphologie de l’enveloppe circumstellaire 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compagnon</a:t>
              </a:r>
            </a:p>
          </p:txBody>
        </p:sp>
        <p:sp>
          <p:nvSpPr>
            <p:cNvPr id="32" name="Rectangle 31"/>
            <p:cNvSpPr/>
            <p:nvPr/>
          </p:nvSpPr>
          <p:spPr>
            <a:xfrm>
              <a:off x="282136" y="5759768"/>
              <a:ext cx="4778087" cy="359073"/>
            </a:xfrm>
            <a:prstGeom prst="rect">
              <a:avLst/>
            </a:prstGeom>
          </p:spPr>
          <p:txBody>
            <a:bodyPr wrap="square">
              <a:spAutoFit/>
            </a:bodyPr>
            <a:lstStyle/>
            <a:p>
              <a:pPr marL="285750" lvl="0" indent="-285750">
                <a:lnSpc>
                  <a:spcPct val="110000"/>
                </a:lnSpc>
                <a:buSzPct val="100000"/>
                <a:buFont typeface="Symbol" charset="0"/>
                <a:buChar char=""/>
              </a:pPr>
              <a:r>
                <a:rPr lang="en-US" sz="1600" b="1">
                  <a:solidFill>
                    <a:srgbClr val="000000"/>
                  </a:solidFill>
                  <a:latin typeface="Geneva"/>
                  <a:cs typeface="Geneva"/>
                </a:rPr>
                <a:t>paramétrisation de l’ejecta</a:t>
              </a:r>
            </a:p>
          </p:txBody>
        </p:sp>
      </p:grpSp>
      <p:sp>
        <p:nvSpPr>
          <p:cNvPr id="17" name="Rectangle à coins arrondis 16"/>
          <p:cNvSpPr/>
          <p:nvPr/>
        </p:nvSpPr>
        <p:spPr>
          <a:xfrm>
            <a:off x="6521960" y="1655815"/>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grpSp>
        <p:nvGrpSpPr>
          <p:cNvPr id="9" name="Grouper 8"/>
          <p:cNvGrpSpPr/>
          <p:nvPr/>
        </p:nvGrpSpPr>
        <p:grpSpPr>
          <a:xfrm>
            <a:off x="137733" y="4326368"/>
            <a:ext cx="8294033" cy="2423070"/>
            <a:chOff x="175838" y="4028925"/>
            <a:chExt cx="8294033" cy="2423070"/>
          </a:xfrm>
        </p:grpSpPr>
        <p:sp>
          <p:nvSpPr>
            <p:cNvPr id="7" name="Rectangle 6"/>
            <p:cNvSpPr/>
            <p:nvPr/>
          </p:nvSpPr>
          <p:spPr>
            <a:xfrm>
              <a:off x="1417908" y="4750917"/>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Elisabeth Vangioni</a:t>
              </a:r>
            </a:p>
          </p:txBody>
        </p:sp>
        <p:sp>
          <p:nvSpPr>
            <p:cNvPr id="18" name="Rectangle 17"/>
            <p:cNvSpPr/>
            <p:nvPr/>
          </p:nvSpPr>
          <p:spPr>
            <a:xfrm>
              <a:off x="245500" y="4738706"/>
              <a:ext cx="8224371" cy="1713289"/>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Paramétrisation</a:t>
              </a:r>
            </a:p>
            <a:p>
              <a:pPr marL="171450" lvl="0" indent="-171450">
                <a:lnSpc>
                  <a:spcPct val="110000"/>
                </a:lnSpc>
                <a:buSzPct val="100000"/>
                <a:buBlip>
                  <a:blip r:embed="rId3"/>
                </a:buBlip>
              </a:pPr>
              <a:r>
                <a:rPr lang="en-US" sz="1600" b="1">
                  <a:solidFill>
                    <a:srgbClr val="000000"/>
                  </a:solidFill>
                  <a:latin typeface="Geneva"/>
                  <a:cs typeface="Geneva"/>
                </a:rPr>
                <a:t> capture rapide de neutrons</a:t>
              </a:r>
            </a:p>
            <a:p>
              <a:pPr marL="171450" lvl="0" indent="-171450">
                <a:lnSpc>
                  <a:spcPct val="110000"/>
                </a:lnSpc>
                <a:buSzPct val="100000"/>
                <a:buBlip>
                  <a:blip r:embed="rId3"/>
                </a:buBlip>
              </a:pPr>
              <a:r>
                <a:rPr lang="en-US" sz="1600">
                  <a:solidFill>
                    <a:srgbClr val="000000"/>
                  </a:solidFill>
                  <a:latin typeface="Geneva"/>
                  <a:cs typeface="Geneva"/>
                </a:rPr>
                <a:t> refroidissement par émission de neutrinos</a:t>
              </a:r>
            </a:p>
            <a:p>
              <a:pPr lvl="0">
                <a:lnSpc>
                  <a:spcPct val="110000"/>
                </a:lnSpc>
                <a:buSzPct val="100000"/>
              </a:pPr>
              <a:r>
                <a:rPr lang="en-US" sz="1600">
                  <a:solidFill>
                    <a:srgbClr val="000000"/>
                  </a:solidFill>
                  <a:latin typeface="Geneva"/>
                  <a:cs typeface="Geneva"/>
                </a:rPr>
                <a:t>A plus long terme</a:t>
              </a:r>
            </a:p>
            <a:p>
              <a:pPr marL="171450" lvl="0" indent="-171450">
                <a:lnSpc>
                  <a:spcPct val="110000"/>
                </a:lnSpc>
                <a:buSzPct val="100000"/>
                <a:buBlip>
                  <a:blip r:embed="rId3"/>
                </a:buBlip>
              </a:pPr>
              <a:r>
                <a:rPr lang="en-US" sz="1600">
                  <a:solidFill>
                    <a:srgbClr val="000000"/>
                  </a:solidFill>
                  <a:latin typeface="Geneva"/>
                  <a:cs typeface="Geneva"/>
                </a:rPr>
                <a:t> couplage avec réseau de réactions</a:t>
              </a:r>
            </a:p>
            <a:p>
              <a:pPr lvl="0">
                <a:lnSpc>
                  <a:spcPct val="110000"/>
                </a:lnSpc>
                <a:buSzPct val="100000"/>
              </a:pPr>
              <a:endParaRPr lang="en-US" sz="1600">
                <a:solidFill>
                  <a:srgbClr val="000000"/>
                </a:solidFill>
                <a:latin typeface="Geneva"/>
                <a:cs typeface="Geneva"/>
              </a:endParaRPr>
            </a:p>
          </p:txBody>
        </p:sp>
        <p:sp>
          <p:nvSpPr>
            <p:cNvPr id="20" name="Rectangle 19"/>
            <p:cNvSpPr/>
            <p:nvPr/>
          </p:nvSpPr>
          <p:spPr>
            <a:xfrm>
              <a:off x="245500" y="4427162"/>
              <a:ext cx="2632768"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Fraction électronique?</a:t>
              </a:r>
            </a:p>
          </p:txBody>
        </p:sp>
        <p:sp>
          <p:nvSpPr>
            <p:cNvPr id="22" name="Rounded Rectangle 39"/>
            <p:cNvSpPr/>
            <p:nvPr/>
          </p:nvSpPr>
          <p:spPr>
            <a:xfrm>
              <a:off x="175838" y="4028925"/>
              <a:ext cx="3590668"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chauffage nucléaire de la kilonova</a:t>
              </a:r>
            </a:p>
          </p:txBody>
        </p:sp>
      </p:grpSp>
      <p:grpSp>
        <p:nvGrpSpPr>
          <p:cNvPr id="23" name="Grouper 22"/>
          <p:cNvGrpSpPr/>
          <p:nvPr/>
        </p:nvGrpSpPr>
        <p:grpSpPr>
          <a:xfrm>
            <a:off x="3839733" y="4444815"/>
            <a:ext cx="689674" cy="663285"/>
            <a:chOff x="7789194" y="878368"/>
            <a:chExt cx="689674" cy="663285"/>
          </a:xfrm>
        </p:grpSpPr>
        <p:sp>
          <p:nvSpPr>
            <p:cNvPr id="24" name="Ellipse 23"/>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25" name="Rectangle 24"/>
          <p:cNvSpPr/>
          <p:nvPr/>
        </p:nvSpPr>
        <p:spPr>
          <a:xfrm>
            <a:off x="3503380" y="6132094"/>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Stéphane Goriely</a:t>
            </a:r>
          </a:p>
        </p:txBody>
      </p:sp>
    </p:spTree>
    <p:extLst>
      <p:ext uri="{BB962C8B-B14F-4D97-AF65-F5344CB8AC3E}">
        <p14:creationId xmlns:p14="http://schemas.microsoft.com/office/powerpoint/2010/main" val="33582026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2011</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023631"/>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50000"/>
              </a:lnSpc>
              <a:buSzPct val="100000"/>
            </a:pPr>
            <a:endParaRPr lang="en-US" sz="800">
              <a:solidFill>
                <a:srgbClr val="000000"/>
              </a:solidFill>
              <a:latin typeface="Geneva"/>
              <a:cs typeface="Geneva"/>
            </a:endParaRPr>
          </a:p>
          <a:p>
            <a:pPr marL="171450" indent="-171450">
              <a:lnSpc>
                <a:spcPct val="13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3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Méthodologie pédagogique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grpSp>
        <p:nvGrpSpPr>
          <p:cNvPr id="8" name="Grouper 7"/>
          <p:cNvGrpSpPr/>
          <p:nvPr/>
        </p:nvGrpSpPr>
        <p:grpSpPr>
          <a:xfrm>
            <a:off x="2029804"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3"/>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5"/>
                </a:buBlip>
              </a:pPr>
              <a:r>
                <a:rPr lang="en-US" sz="1600" smtClean="0">
                  <a:solidFill>
                    <a:srgbClr val="000000"/>
                  </a:solidFill>
                  <a:latin typeface="Geneva"/>
                  <a:cs typeface="Geneva"/>
                </a:rPr>
                <a:t> Applet Mathematica</a:t>
              </a:r>
            </a:p>
            <a:p>
              <a:pPr marL="171450" lvl="0" indent="-171450">
                <a:buSzPct val="100000"/>
                <a:buBlip>
                  <a:blip r:embed="rId5"/>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sp>
        <p:nvSpPr>
          <p:cNvPr id="17" name="Rectangle 16"/>
          <p:cNvSpPr/>
          <p:nvPr/>
        </p:nvSpPr>
        <p:spPr>
          <a:xfrm>
            <a:off x="7260541" y="710496"/>
            <a:ext cx="2875110" cy="307777"/>
          </a:xfrm>
          <a:prstGeom prst="rect">
            <a:avLst/>
          </a:prstGeom>
        </p:spPr>
        <p:txBody>
          <a:bodyPr wrap="square">
            <a:spAutoFit/>
          </a:bodyPr>
          <a:lstStyle/>
          <a:p>
            <a:pPr lvl="0">
              <a:buSzPct val="100000"/>
            </a:pPr>
            <a:r>
              <a:rPr lang="en-US" sz="1400" i="1">
                <a:latin typeface="Geneva"/>
                <a:cs typeface="Geneva"/>
              </a:rPr>
              <a:t>El Mellah 2015</a:t>
            </a:r>
          </a:p>
        </p:txBody>
      </p:sp>
      <p:grpSp>
        <p:nvGrpSpPr>
          <p:cNvPr id="5" name="Grouper 4"/>
          <p:cNvGrpSpPr/>
          <p:nvPr/>
        </p:nvGrpSpPr>
        <p:grpSpPr>
          <a:xfrm>
            <a:off x="44298" y="659441"/>
            <a:ext cx="6904047" cy="1318001"/>
            <a:chOff x="0" y="1102481"/>
            <a:chExt cx="6904047" cy="1318001"/>
          </a:xfrm>
        </p:grpSpPr>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5"/>
                </a:buBlip>
              </a:pPr>
              <a:r>
                <a:rPr lang="en-US" smtClean="0">
                  <a:solidFill>
                    <a:srgbClr val="000000"/>
                  </a:solidFill>
                  <a:latin typeface="Geneva"/>
                  <a:cs typeface="Geneva"/>
                </a:rPr>
                <a:t> </a:t>
              </a:r>
              <a:r>
                <a:rPr lang="en-US" b="1" smtClean="0">
                  <a:solidFill>
                    <a:srgbClr val="000000"/>
                  </a:solidFill>
                  <a:latin typeface="Geneva"/>
                  <a:cs typeface="Geneva"/>
                </a:rPr>
                <a:t>inductive</a:t>
              </a:r>
            </a:p>
            <a:p>
              <a:pPr marL="171450" lvl="0" indent="-171450">
                <a:lnSpc>
                  <a:spcPct val="110000"/>
                </a:lnSpc>
                <a:buSzPct val="100000"/>
                <a:buBlip>
                  <a:blip r:embed="rId5"/>
                </a:buBlip>
              </a:pPr>
              <a:r>
                <a:rPr lang="en-US" b="1">
                  <a:solidFill>
                    <a:srgbClr val="000000"/>
                  </a:solidFill>
                  <a:latin typeface="Geneva"/>
                  <a:cs typeface="Geneva"/>
                </a:rPr>
                <a:t> immersive</a:t>
              </a:r>
            </a:p>
            <a:p>
              <a:pPr marL="171450" lvl="0" indent="-171450">
                <a:lnSpc>
                  <a:spcPct val="110000"/>
                </a:lnSpc>
                <a:buSzPct val="100000"/>
                <a:buBlip>
                  <a:blip r:embed="rId5"/>
                </a:buBlip>
              </a:pPr>
              <a:r>
                <a:rPr lang="en-US" b="1" smtClean="0">
                  <a:solidFill>
                    <a:srgbClr val="000000"/>
                  </a:solidFill>
                  <a:latin typeface="Geneva"/>
                  <a:cs typeface="Geneva"/>
                </a:rPr>
                <a:t> intéractive</a:t>
              </a:r>
            </a:p>
          </p:txBody>
        </p:sp>
        <p:sp>
          <p:nvSpPr>
            <p:cNvPr id="18" name="Rectangle 17"/>
            <p:cNvSpPr/>
            <p:nvPr/>
          </p:nvSpPr>
          <p:spPr>
            <a:xfrm>
              <a:off x="0" y="1102481"/>
              <a:ext cx="6904047" cy="415498"/>
            </a:xfrm>
            <a:prstGeom prst="rect">
              <a:avLst/>
            </a:prstGeom>
          </p:spPr>
          <p:txBody>
            <a:bodyPr wrap="square">
              <a:spAutoFit/>
            </a:bodyPr>
            <a:lstStyle/>
            <a:p>
              <a:pPr>
                <a:lnSpc>
                  <a:spcPct val="120000"/>
                </a:lnSpc>
                <a:buSzPct val="100000"/>
              </a:pPr>
              <a:r>
                <a:rPr lang="en-US">
                  <a:solidFill>
                    <a:srgbClr val="000000"/>
                  </a:solidFill>
                  <a:latin typeface="Geneva"/>
                  <a:cs typeface="Geneva"/>
                </a:rPr>
                <a:t>Assimilation </a:t>
              </a:r>
            </a:p>
          </p:txBody>
        </p:sp>
      </p:grpSp>
      <p:grpSp>
        <p:nvGrpSpPr>
          <p:cNvPr id="13" name="Grouper 12"/>
          <p:cNvGrpSpPr/>
          <p:nvPr/>
        </p:nvGrpSpPr>
        <p:grpSpPr>
          <a:xfrm>
            <a:off x="11212" y="3082561"/>
            <a:ext cx="2875110" cy="3436516"/>
            <a:chOff x="11212" y="3082561"/>
            <a:chExt cx="2875110" cy="3436516"/>
          </a:xfrm>
        </p:grpSpPr>
        <p:pic>
          <p:nvPicPr>
            <p:cNvPr id="12" name="Image 11" descr="moi_fete_science_Oc_15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5" y="3346109"/>
              <a:ext cx="1878731" cy="3172968"/>
            </a:xfrm>
            <a:prstGeom prst="rect">
              <a:avLst/>
            </a:prstGeom>
            <a:ln>
              <a:noFill/>
            </a:ln>
            <a:effectLst>
              <a:outerShdw blurRad="190500" algn="tl" rotWithShape="0">
                <a:srgbClr val="000000">
                  <a:alpha val="70000"/>
                </a:srgbClr>
              </a:outerShdw>
            </a:effectLst>
          </p:spPr>
        </p:pic>
        <p:sp>
          <p:nvSpPr>
            <p:cNvPr id="20" name="Rectangle 19"/>
            <p:cNvSpPr/>
            <p:nvPr/>
          </p:nvSpPr>
          <p:spPr>
            <a:xfrm>
              <a:off x="11212" y="3082561"/>
              <a:ext cx="2875110" cy="261610"/>
            </a:xfrm>
            <a:prstGeom prst="rect">
              <a:avLst/>
            </a:prstGeom>
          </p:spPr>
          <p:txBody>
            <a:bodyPr wrap="square">
              <a:spAutoFit/>
            </a:bodyPr>
            <a:lstStyle/>
            <a:p>
              <a:pPr lvl="0">
                <a:buSzPct val="100000"/>
              </a:pPr>
              <a:r>
                <a:rPr lang="en-US" sz="1100" i="1">
                  <a:latin typeface="Geneva"/>
                  <a:cs typeface="Geneva"/>
                </a:rPr>
                <a:t>F</a:t>
              </a:r>
              <a:r>
                <a:rPr lang="en-US" sz="1100" i="1">
                  <a:latin typeface="Geneva"/>
                  <a:cs typeface="Geneva"/>
                </a:rPr>
                <a:t>ête de la Science 2015</a:t>
              </a:r>
              <a:endParaRPr lang="en-US" sz="1100" i="1">
                <a:latin typeface="Geneva"/>
                <a:cs typeface="Geneva"/>
              </a:endParaRPr>
            </a:p>
          </p:txBody>
        </p:sp>
      </p:grpSp>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839845" y="3207669"/>
            <a:ext cx="3651103" cy="675057"/>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TP numériques</a:t>
            </a: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16" name="Rectangle 15"/>
          <p:cNvSpPr/>
          <p:nvPr/>
        </p:nvSpPr>
        <p:spPr>
          <a:xfrm>
            <a:off x="2564619" y="725566"/>
            <a:ext cx="6904047" cy="1413720"/>
          </a:xfrm>
          <a:prstGeom prst="rect">
            <a:avLst/>
          </a:prstGeom>
        </p:spPr>
        <p:txBody>
          <a:bodyPr wrap="square">
            <a:spAutoFit/>
          </a:bodyPr>
          <a:lstStyle/>
          <a:p>
            <a:pPr>
              <a:lnSpc>
                <a:spcPct val="120000"/>
              </a:lnSpc>
              <a:buSzPct val="100000"/>
            </a:pPr>
            <a:r>
              <a:rPr lang="en-US" sz="1600">
                <a:solidFill>
                  <a:srgbClr val="000000"/>
                </a:solidFill>
                <a:latin typeface="Geneva"/>
                <a:cs typeface="Geneva"/>
              </a:rPr>
              <a:t>Nouvelles maquettes L1 &amp; Master (2019) puis L2/L3 (2020)</a:t>
            </a:r>
          </a:p>
          <a:p>
            <a:pPr>
              <a:lnSpc>
                <a:spcPct val="120000"/>
              </a:lnSpc>
              <a:buSzPct val="100000"/>
            </a:pPr>
            <a:endParaRPr lang="en-US" sz="800">
              <a:solidFill>
                <a:srgbClr val="000000"/>
              </a:solidFill>
              <a:latin typeface="Geneva"/>
              <a:cs typeface="Geneva"/>
            </a:endParaRPr>
          </a:p>
          <a:p>
            <a:pPr>
              <a:lnSpc>
                <a:spcPct val="120000"/>
              </a:lnSpc>
              <a:buSzPct val="100000"/>
            </a:pPr>
            <a:r>
              <a:rPr lang="en-US" sz="1600">
                <a:solidFill>
                  <a:srgbClr val="000000"/>
                </a:solidFill>
                <a:latin typeface="Geneva"/>
                <a:cs typeface="Geneva"/>
              </a:rPr>
              <a:t>Diversification des profils des étudiants : </a:t>
            </a:r>
            <a:r>
              <a:rPr lang="en-US" sz="1600" b="1" dirty="0">
                <a:solidFill>
                  <a:srgbClr val="000000"/>
                </a:solidFill>
                <a:latin typeface="Geneva"/>
                <a:cs typeface="Geneva"/>
              </a:rPr>
              <a:t>majeur / mineur</a:t>
            </a:r>
            <a:endParaRPr lang="en-US" sz="1600" b="1">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Parcours Mathématiques Informatique Physique Ingénierie </a:t>
            </a:r>
          </a:p>
          <a:p>
            <a:pPr marL="628650" lvl="1" indent="-171450">
              <a:lnSpc>
                <a:spcPct val="120000"/>
              </a:lnSpc>
              <a:buSzPct val="100000"/>
              <a:buBlip>
                <a:blip r:embed="rId3"/>
              </a:buBlip>
            </a:pPr>
            <a:r>
              <a:rPr lang="en-US" sz="1600" dirty="0">
                <a:solidFill>
                  <a:srgbClr val="000000"/>
                </a:solidFill>
                <a:latin typeface="Geneva"/>
                <a:cs typeface="Geneva"/>
              </a:rPr>
              <a:t> Parcours Physique Chimie Géosciences Ingénierie</a:t>
            </a:r>
          </a:p>
        </p:txBody>
      </p:sp>
      <p:pic>
        <p:nvPicPr>
          <p:cNvPr id="5" name="Image 4" descr="logo_Sorbonne_Univers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78" y="747813"/>
            <a:ext cx="2391448" cy="973394"/>
          </a:xfrm>
          <a:prstGeom prst="rect">
            <a:avLst/>
          </a:prstGeom>
        </p:spPr>
      </p:pic>
      <p:grpSp>
        <p:nvGrpSpPr>
          <p:cNvPr id="30" name="Grouper 29"/>
          <p:cNvGrpSpPr/>
          <p:nvPr/>
        </p:nvGrpSpPr>
        <p:grpSpPr>
          <a:xfrm>
            <a:off x="-389645" y="2466561"/>
            <a:ext cx="9744384" cy="4174977"/>
            <a:chOff x="-389645" y="2164545"/>
            <a:chExt cx="9744384" cy="4174977"/>
          </a:xfrm>
        </p:grpSpPr>
        <p:sp>
          <p:nvSpPr>
            <p:cNvPr id="26" name="Rectangle 25"/>
            <p:cNvSpPr/>
            <p:nvPr/>
          </p:nvSpPr>
          <p:spPr>
            <a:xfrm>
              <a:off x="5761167" y="3421924"/>
              <a:ext cx="3593572" cy="970522"/>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1">
                <a:lnSpc>
                  <a:spcPct val="120000"/>
                </a:lnSpc>
                <a:buSzPct val="100000"/>
              </a:pPr>
              <a:r>
                <a:rPr lang="en-US" sz="1600" b="1" dirty="0">
                  <a:solidFill>
                    <a:srgbClr val="000000"/>
                  </a:solidFill>
                  <a:latin typeface="Geneva"/>
                  <a:cs typeface="Geneva"/>
                </a:rPr>
                <a:t>M1 Méthodes numériques </a:t>
              </a:r>
            </a:p>
            <a:p>
              <a:pPr lvl="1">
                <a:lnSpc>
                  <a:spcPct val="120000"/>
                </a:lnSpc>
                <a:buSzPct val="100000"/>
              </a:pPr>
              <a:r>
                <a:rPr lang="en-US" sz="1600" b="1" dirty="0">
                  <a:solidFill>
                    <a:srgbClr val="000000"/>
                  </a:solidFill>
                  <a:latin typeface="Geneva"/>
                  <a:cs typeface="Geneva"/>
                </a:rPr>
                <a:t>   </a:t>
              </a:r>
              <a:r>
                <a:rPr lang="en-US" sz="800" b="1" dirty="0">
                  <a:solidFill>
                    <a:srgbClr val="000000"/>
                  </a:solidFill>
                  <a:latin typeface="Geneva"/>
                  <a:cs typeface="Geneva"/>
                </a:rPr>
                <a:t>      </a:t>
              </a:r>
              <a:r>
                <a:rPr lang="en-US" sz="1600" b="1" dirty="0">
                  <a:solidFill>
                    <a:srgbClr val="000000"/>
                  </a:solidFill>
                  <a:latin typeface="Geneva"/>
                  <a:cs typeface="Geneva"/>
                </a:rPr>
                <a:t>et informatiques</a:t>
              </a:r>
            </a:p>
          </p:txBody>
        </p:sp>
        <p:sp>
          <p:nvSpPr>
            <p:cNvPr id="25" name="Rectangle 24"/>
            <p:cNvSpPr/>
            <p:nvPr/>
          </p:nvSpPr>
          <p:spPr>
            <a:xfrm>
              <a:off x="2721869" y="4307011"/>
              <a:ext cx="3376114"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 </a:t>
              </a:r>
            </a:p>
            <a:p>
              <a:pPr marL="628650" lvl="1" indent="-171450">
                <a:buSzPct val="100000"/>
                <a:buBlip>
                  <a:blip r:embed="rId3"/>
                </a:buBlip>
              </a:pPr>
              <a:r>
                <a:rPr lang="en-US" sz="1600" dirty="0">
                  <a:solidFill>
                    <a:srgbClr val="000000"/>
                  </a:solidFill>
                  <a:latin typeface="Geneva"/>
                  <a:cs typeface="Geneva"/>
                </a:rPr>
                <a:t> CAPES</a:t>
              </a:r>
            </a:p>
            <a:p>
              <a:pPr lvl="1">
                <a:buSzPct val="100000"/>
              </a:pPr>
              <a:endParaRPr lang="en-US" sz="1600" dirty="0" smtClean="0">
                <a:solidFill>
                  <a:srgbClr val="000000"/>
                </a:solidFill>
                <a:latin typeface="Geneva"/>
                <a:cs typeface="Geneva"/>
              </a:endParaRPr>
            </a:p>
          </p:txBody>
        </p:sp>
        <p:sp>
          <p:nvSpPr>
            <p:cNvPr id="23" name="Rectangle 22"/>
            <p:cNvSpPr/>
            <p:nvPr/>
          </p:nvSpPr>
          <p:spPr>
            <a:xfrm>
              <a:off x="2713627" y="2619293"/>
              <a:ext cx="3376114" cy="1856919"/>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Centre de Montrouge</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Leçons</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Montages expérimentaux</a:t>
              </a:r>
            </a:p>
            <a:p>
              <a:pPr lvl="1">
                <a:lnSpc>
                  <a:spcPct val="120000"/>
                </a:lnSpc>
                <a:buSzPct val="100000"/>
              </a:pPr>
              <a:endParaRPr lang="en-US" sz="1600" dirty="0" smtClean="0">
                <a:solidFill>
                  <a:srgbClr val="000000"/>
                </a:solidFill>
                <a:latin typeface="Geneva"/>
                <a:cs typeface="Geneva"/>
              </a:endParaRPr>
            </a:p>
          </p:txBody>
        </p:sp>
        <p:cxnSp>
          <p:nvCxnSpPr>
            <p:cNvPr id="17" name="Connecteur droit 16"/>
            <p:cNvCxnSpPr/>
            <p:nvPr/>
          </p:nvCxnSpPr>
          <p:spPr>
            <a:xfrm>
              <a:off x="6161945" y="2164546"/>
              <a:ext cx="0" cy="386089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Rounded Rectangle 39"/>
            <p:cNvSpPr/>
            <p:nvPr/>
          </p:nvSpPr>
          <p:spPr>
            <a:xfrm>
              <a:off x="52093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361600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6680397" y="224788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Master</a:t>
              </a:r>
            </a:p>
          </p:txBody>
        </p:sp>
        <p:sp>
          <p:nvSpPr>
            <p:cNvPr id="11" name="Rectangle 10"/>
            <p:cNvSpPr/>
            <p:nvPr/>
          </p:nvSpPr>
          <p:spPr>
            <a:xfrm>
              <a:off x="3080801" y="2914053"/>
              <a:ext cx="3095575" cy="338554"/>
            </a:xfrm>
            <a:prstGeom prst="rect">
              <a:avLst/>
            </a:prstGeom>
          </p:spPr>
          <p:txBody>
            <a:bodyPr wrap="square">
              <a:spAutoFit/>
            </a:bodyPr>
            <a:lstStyle/>
            <a:p>
              <a:pPr lvl="0">
                <a:buSzPct val="100000"/>
              </a:pPr>
              <a:r>
                <a:rPr lang="en-US" sz="1600" b="1" dirty="0">
                  <a:solidFill>
                    <a:srgbClr val="000000"/>
                  </a:solidFill>
                  <a:latin typeface="Geneva"/>
                  <a:cs typeface="Geneva"/>
                </a:rPr>
                <a:t>Agrégation</a:t>
              </a:r>
            </a:p>
          </p:txBody>
        </p:sp>
        <p:sp>
          <p:nvSpPr>
            <p:cNvPr id="12" name="Rectangle 11"/>
            <p:cNvSpPr/>
            <p:nvPr/>
          </p:nvSpPr>
          <p:spPr>
            <a:xfrm>
              <a:off x="5783351" y="4482603"/>
              <a:ext cx="2996016" cy="1856919"/>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Systèmes d’EDP</a:t>
              </a:r>
            </a:p>
            <a:p>
              <a:pPr marL="628650" lvl="1" indent="-171450">
                <a:lnSpc>
                  <a:spcPct val="120000"/>
                </a:lnSpc>
                <a:buSzPct val="100000"/>
                <a:buBlip>
                  <a:blip r:embed="rId3"/>
                </a:buBlip>
              </a:pPr>
              <a:r>
                <a:rPr lang="en-US" sz="1600" dirty="0">
                  <a:solidFill>
                    <a:srgbClr val="000000"/>
                  </a:solidFill>
                  <a:latin typeface="Geneva"/>
                  <a:cs typeface="Geneva"/>
                </a:rPr>
                <a:t> Différences finies</a:t>
              </a:r>
            </a:p>
            <a:p>
              <a:pPr marL="628650" lvl="1" indent="-171450">
                <a:lnSpc>
                  <a:spcPct val="120000"/>
                </a:lnSpc>
                <a:buSzPct val="100000"/>
                <a:buBlip>
                  <a:blip r:embed="rId3"/>
                </a:buBlip>
              </a:pPr>
              <a:r>
                <a:rPr lang="en-US" sz="1600" dirty="0">
                  <a:solidFill>
                    <a:srgbClr val="000000"/>
                  </a:solidFill>
                  <a:latin typeface="Geneva"/>
                  <a:cs typeface="Geneva"/>
                </a:rPr>
                <a:t> Volumes finis</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Monte-Carlo</a:t>
              </a:r>
            </a:p>
            <a:p>
              <a:pPr lvl="0">
                <a:lnSpc>
                  <a:spcPct val="120000"/>
                </a:lnSpc>
                <a:buSzPct val="100000"/>
              </a:pPr>
              <a:endParaRPr lang="en-US" sz="1600" dirty="0">
                <a:solidFill>
                  <a:srgbClr val="000000"/>
                </a:solidFill>
                <a:latin typeface="Geneva"/>
                <a:cs typeface="Geneva"/>
              </a:endParaRPr>
            </a:p>
          </p:txBody>
        </p:sp>
        <p:cxnSp>
          <p:nvCxnSpPr>
            <p:cNvPr id="13" name="Connecteur droit 12"/>
            <p:cNvCxnSpPr/>
            <p:nvPr/>
          </p:nvCxnSpPr>
          <p:spPr>
            <a:xfrm>
              <a:off x="3037508" y="2164545"/>
              <a:ext cx="0" cy="38609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 name="Grouper 6"/>
            <p:cNvGrpSpPr/>
            <p:nvPr/>
          </p:nvGrpSpPr>
          <p:grpSpPr>
            <a:xfrm>
              <a:off x="-389642" y="2872233"/>
              <a:ext cx="3651103" cy="2152384"/>
              <a:chOff x="-432935" y="2777023"/>
              <a:chExt cx="3651103" cy="2152384"/>
            </a:xfrm>
          </p:grpSpPr>
          <p:sp>
            <p:nvSpPr>
              <p:cNvPr id="15" name="Rectangle 14"/>
              <p:cNvSpPr/>
              <p:nvPr/>
            </p:nvSpPr>
            <p:spPr>
              <a:xfrm>
                <a:off x="-432935" y="2777023"/>
                <a:ext cx="3651103" cy="2152384"/>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TD</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TP</a:t>
                </a:r>
              </a:p>
              <a:p>
                <a:pPr marL="628650" lvl="1" indent="-171450">
                  <a:lnSpc>
                    <a:spcPct val="120000"/>
                  </a:lnSpc>
                  <a:buSzPct val="100000"/>
                  <a:buBlip>
                    <a:blip r:embed="rId3"/>
                  </a:buBlip>
                </a:pPr>
                <a:r>
                  <a:rPr lang="en-US" sz="1600" dirty="0" smtClean="0">
                    <a:solidFill>
                      <a:srgbClr val="000000"/>
                    </a:solidFill>
                    <a:latin typeface="Geneva"/>
                    <a:cs typeface="Geneva"/>
                  </a:rPr>
                  <a:t> CM par la suite</a:t>
                </a:r>
              </a:p>
              <a:p>
                <a:pPr marL="628650" lvl="1" indent="-171450">
                  <a:lnSpc>
                    <a:spcPct val="120000"/>
                  </a:lnSpc>
                  <a:buSzPct val="100000"/>
                  <a:buBlip>
                    <a:blip r:embed="rId3"/>
                  </a:buBlip>
                </a:pPr>
                <a:r>
                  <a:rPr lang="en-US" sz="1600" dirty="0">
                    <a:solidFill>
                      <a:srgbClr val="000000"/>
                    </a:solidFill>
                    <a:latin typeface="Geneva"/>
                    <a:cs typeface="Geneva"/>
                  </a:rPr>
                  <a:t> UE Physique Méca</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L1-L2 </a:t>
                </a:r>
                <a:r>
                  <a:rPr lang="en-US" sz="1600" dirty="0">
                    <a:solidFill>
                      <a:srgbClr val="000000"/>
                    </a:solidFill>
                    <a:latin typeface="Geneva"/>
                    <a:cs typeface="Geneva"/>
                  </a:rPr>
                  <a:t>ARE</a:t>
                </a:r>
              </a:p>
              <a:p>
                <a:pPr marL="628650" lvl="1" indent="-171450">
                  <a:lnSpc>
                    <a:spcPct val="120000"/>
                  </a:lnSpc>
                  <a:buSzPct val="100000"/>
                  <a:buBlip>
                    <a:blip r:embed="rId3"/>
                  </a:buBlip>
                </a:pPr>
                <a:r>
                  <a:rPr lang="en-US" sz="1600" dirty="0">
                    <a:solidFill>
                      <a:srgbClr val="000000"/>
                    </a:solidFill>
                    <a:latin typeface="Geneva"/>
                    <a:cs typeface="Geneva"/>
                  </a:rPr>
                  <a:t> L1 Python</a:t>
                </a:r>
              </a:p>
            </p:txBody>
          </p:sp>
          <p:sp>
            <p:nvSpPr>
              <p:cNvPr id="18" name="Rectangle 17"/>
              <p:cNvSpPr/>
              <p:nvPr/>
            </p:nvSpPr>
            <p:spPr>
              <a:xfrm>
                <a:off x="1" y="2820313"/>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UFR de Physique</a:t>
                </a:r>
              </a:p>
            </p:txBody>
          </p:sp>
        </p:grpSp>
        <p:grpSp>
          <p:nvGrpSpPr>
            <p:cNvPr id="20" name="Grouper 19"/>
            <p:cNvGrpSpPr/>
            <p:nvPr/>
          </p:nvGrpSpPr>
          <p:grpSpPr>
            <a:xfrm>
              <a:off x="-389645" y="5297803"/>
              <a:ext cx="3456015" cy="619057"/>
              <a:chOff x="-418507" y="3555062"/>
              <a:chExt cx="3456015" cy="619057"/>
            </a:xfrm>
          </p:grpSpPr>
          <p:sp>
            <p:nvSpPr>
              <p:cNvPr id="21" name="Rectangle 20"/>
              <p:cNvSpPr/>
              <p:nvPr/>
            </p:nvSpPr>
            <p:spPr>
              <a:xfrm>
                <a:off x="-418507" y="3589343"/>
                <a:ext cx="3369427"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a:t>
                </a:r>
                <a:r>
                  <a:rPr lang="en-US" sz="1600" b="1" dirty="0">
                    <a:solidFill>
                      <a:srgbClr val="000000"/>
                    </a:solidFill>
                    <a:latin typeface="Geneva"/>
                    <a:cs typeface="Geneva"/>
                  </a:rPr>
                  <a:t>PACES</a:t>
                </a:r>
                <a:endParaRPr lang="en-US" sz="1600" b="1" dirty="0" smtClean="0">
                  <a:solidFill>
                    <a:srgbClr val="000000"/>
                  </a:solidFill>
                  <a:latin typeface="Geneva"/>
                  <a:cs typeface="Geneva"/>
                </a:endParaRPr>
              </a:p>
            </p:txBody>
          </p:sp>
          <p:sp>
            <p:nvSpPr>
              <p:cNvPr id="22" name="Rectangle 21"/>
              <p:cNvSpPr/>
              <p:nvPr/>
            </p:nvSpPr>
            <p:spPr>
              <a:xfrm>
                <a:off x="0" y="3555062"/>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Faculté de Médecine</a:t>
                </a:r>
              </a:p>
            </p:txBody>
          </p:sp>
        </p:grpSp>
        <p:sp>
          <p:nvSpPr>
            <p:cNvPr id="24" name="Rectangle 23"/>
            <p:cNvSpPr/>
            <p:nvPr/>
          </p:nvSpPr>
          <p:spPr>
            <a:xfrm>
              <a:off x="3055327" y="4474819"/>
              <a:ext cx="3376114" cy="338554"/>
            </a:xfrm>
            <a:prstGeom prst="rect">
              <a:avLst/>
            </a:prstGeom>
          </p:spPr>
          <p:txBody>
            <a:bodyPr wrap="square">
              <a:spAutoFit/>
            </a:bodyPr>
            <a:lstStyle/>
            <a:p>
              <a:pPr lvl="0">
                <a:buSzPct val="100000"/>
              </a:pPr>
              <a:r>
                <a:rPr lang="en-US" sz="1600" dirty="0">
                  <a:solidFill>
                    <a:srgbClr val="000000"/>
                  </a:solidFill>
                  <a:latin typeface="Geneva"/>
                  <a:cs typeface="Geneva"/>
                </a:rPr>
                <a:t>M2 métiers de l’enseignement </a:t>
              </a:r>
            </a:p>
          </p:txBody>
        </p:sp>
        <p:sp>
          <p:nvSpPr>
            <p:cNvPr id="27" name="Rectangle 26"/>
            <p:cNvSpPr/>
            <p:nvPr/>
          </p:nvSpPr>
          <p:spPr>
            <a:xfrm>
              <a:off x="6209505" y="2915523"/>
              <a:ext cx="2996016" cy="338554"/>
            </a:xfrm>
            <a:prstGeom prst="rect">
              <a:avLst/>
            </a:prstGeom>
          </p:spPr>
          <p:txBody>
            <a:bodyPr wrap="square">
              <a:spAutoFit/>
            </a:bodyPr>
            <a:lstStyle/>
            <a:p>
              <a:pPr lvl="0">
                <a:buSzPct val="100000"/>
              </a:pPr>
              <a:endParaRPr lang="en-US" sz="1600" dirty="0">
                <a:solidFill>
                  <a:srgbClr val="000000"/>
                </a:solidFill>
                <a:latin typeface="Geneva"/>
                <a:cs typeface="Geneva"/>
              </a:endParaRPr>
            </a:p>
          </p:txBody>
        </p:sp>
        <p:sp>
          <p:nvSpPr>
            <p:cNvPr id="28" name="Rectangle 27"/>
            <p:cNvSpPr/>
            <p:nvPr/>
          </p:nvSpPr>
          <p:spPr>
            <a:xfrm>
              <a:off x="6209505" y="4508237"/>
              <a:ext cx="2996016" cy="584776"/>
            </a:xfrm>
            <a:prstGeom prst="rect">
              <a:avLst/>
            </a:prstGeom>
          </p:spPr>
          <p:txBody>
            <a:bodyPr wrap="square">
              <a:spAutoFit/>
            </a:bodyPr>
            <a:lstStyle/>
            <a:p>
              <a:pPr lvl="0">
                <a:buSzPct val="100000"/>
              </a:pPr>
              <a:r>
                <a:rPr lang="en-US" sz="1600" b="1" dirty="0">
                  <a:solidFill>
                    <a:srgbClr val="000000"/>
                  </a:solidFill>
                  <a:latin typeface="Geneva"/>
                  <a:cs typeface="Geneva"/>
                </a:rPr>
                <a:t>Résolution numérique</a:t>
              </a:r>
            </a:p>
            <a:p>
              <a:pPr lvl="0">
                <a:buSzPct val="100000"/>
              </a:pPr>
              <a:endParaRPr lang="en-US" sz="1600" dirty="0">
                <a:solidFill>
                  <a:srgbClr val="000000"/>
                </a:solidFill>
                <a:latin typeface="Geneva"/>
                <a:cs typeface="Geneva"/>
              </a:endParaRPr>
            </a:p>
          </p:txBody>
        </p:sp>
      </p:grpSp>
      <p:sp>
        <p:nvSpPr>
          <p:cNvPr id="33" name="Rectangle 32"/>
          <p:cNvSpPr/>
          <p:nvPr/>
        </p:nvSpPr>
        <p:spPr>
          <a:xfrm>
            <a:off x="6176376" y="3216069"/>
            <a:ext cx="3593572" cy="379591"/>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M1 Astro. &amp; Comologie</a:t>
            </a:r>
          </a:p>
        </p:txBody>
      </p:sp>
    </p:spTree>
    <p:extLst>
      <p:ext uri="{BB962C8B-B14F-4D97-AF65-F5344CB8AC3E}">
        <p14:creationId xmlns:p14="http://schemas.microsoft.com/office/powerpoint/2010/main" val="18489726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14" name="Rectangle 13"/>
          <p:cNvSpPr/>
          <p:nvPr/>
        </p:nvSpPr>
        <p:spPr>
          <a:xfrm>
            <a:off x="133047" y="562226"/>
            <a:ext cx="9688285" cy="5591274"/>
          </a:xfrm>
          <a:prstGeom prst="rect">
            <a:avLst/>
          </a:prstGeom>
        </p:spPr>
        <p:txBody>
          <a:bodyPr wrap="square">
            <a:spAutoFit/>
          </a:bodyPr>
          <a:lstStyle/>
          <a:p>
            <a:pPr marL="171450" lvl="0" indent="-171450">
              <a:lnSpc>
                <a:spcPct val="140000"/>
              </a:lnSpc>
              <a:buSzPct val="100000"/>
              <a:buBlip>
                <a:blip r:embed="rId3"/>
              </a:buBlip>
            </a:pPr>
            <a:r>
              <a:rPr lang="en-US" sz="1600">
                <a:solidFill>
                  <a:srgbClr val="000000"/>
                </a:solidFill>
                <a:latin typeface="Geneva"/>
                <a:cs typeface="Geneva"/>
              </a:rPr>
              <a:t> thèse soutenue en Septembre 2016</a:t>
            </a:r>
          </a:p>
          <a:p>
            <a:pPr marL="171450" lvl="0" indent="-171450">
              <a:lnSpc>
                <a:spcPct val="140000"/>
              </a:lnSpc>
              <a:buSzPct val="100000"/>
              <a:buBlip>
                <a:blip r:embed="rId3"/>
              </a:buBlip>
            </a:pPr>
            <a:r>
              <a:rPr lang="en-US" sz="1600">
                <a:solidFill>
                  <a:srgbClr val="000000"/>
                </a:solidFill>
                <a:latin typeface="Geneva"/>
                <a:cs typeface="Geneva"/>
              </a:rPr>
              <a:t> </a:t>
            </a:r>
            <a:r>
              <a:rPr lang="en-US" sz="1600">
                <a:solidFill>
                  <a:srgbClr val="000000"/>
                </a:solidFill>
                <a:latin typeface="Geneva"/>
                <a:cs typeface="Geneva"/>
              </a:rPr>
              <a:t>11 papiers dont 5 1</a:t>
            </a:r>
            <a:r>
              <a:rPr lang="en-US" sz="1600" baseline="30000">
                <a:solidFill>
                  <a:srgbClr val="000000"/>
                </a:solidFill>
                <a:latin typeface="Geneva"/>
                <a:cs typeface="Geneva"/>
              </a:rPr>
              <a:t>er</a:t>
            </a:r>
            <a:r>
              <a:rPr lang="en-US" sz="1600">
                <a:solidFill>
                  <a:srgbClr val="000000"/>
                </a:solidFill>
                <a:latin typeface="Geneva"/>
                <a:cs typeface="Geneva"/>
              </a:rPr>
              <a:t> auteur</a:t>
            </a:r>
          </a:p>
          <a:p>
            <a:pPr>
              <a:lnSpc>
                <a:spcPct val="140000"/>
              </a:lnSpc>
              <a:buSzPct val="100000"/>
            </a:pPr>
            <a:r>
              <a:rPr lang="en-US" sz="1600">
                <a:solidFill>
                  <a:srgbClr val="000000"/>
                </a:solidFill>
                <a:latin typeface="Geneva"/>
                <a:cs typeface="Geneva"/>
              </a:rPr>
              <a:t>Travaux de recherche</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méthodologie :</a:t>
            </a:r>
            <a:r>
              <a:rPr lang="en-US" sz="1600">
                <a:solidFill>
                  <a:srgbClr val="000000"/>
                </a:solidFill>
                <a:latin typeface="Geneva"/>
                <a:cs typeface="Geneva"/>
              </a:rPr>
              <a:t> modélisation &amp; SIMULATIONS NUMERIQUES!!!!!!!!!! Compétence numérique transverse</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sujets :</a:t>
            </a:r>
            <a:r>
              <a:rPr lang="en-US" sz="1600">
                <a:solidFill>
                  <a:srgbClr val="000000"/>
                </a:solidFill>
                <a:latin typeface="Geneva"/>
                <a:cs typeface="Geneva"/>
              </a:rPr>
              <a:t> systèmes binaires, objets compacts, vents stellaires, accrétion</a:t>
            </a:r>
          </a:p>
          <a:p>
            <a:pPr>
              <a:lnSpc>
                <a:spcPct val="140000"/>
              </a:lnSpc>
              <a:buSzPct val="100000"/>
            </a:pPr>
            <a:r>
              <a:rPr lang="en-US" sz="1600">
                <a:solidFill>
                  <a:srgbClr val="000000"/>
                </a:solidFill>
                <a:latin typeface="Geneva"/>
                <a:cs typeface="Geneva"/>
              </a:rPr>
              <a:t>Projet de recherche : </a:t>
            </a:r>
            <a:r>
              <a:rPr lang="en-US" sz="1600" b="1" dirty="0">
                <a:latin typeface="Geneva"/>
                <a:cs typeface="Geneva"/>
              </a:rPr>
              <a:t> </a:t>
            </a:r>
          </a:p>
          <a:p>
            <a:pPr>
              <a:lnSpc>
                <a:spcPct val="140000"/>
              </a:lnSpc>
              <a:buSzPct val="100000"/>
            </a:pPr>
            <a:r>
              <a:rPr lang="en-US" sz="1600" b="1" i="1" dirty="0">
                <a:latin typeface="Geneva"/>
                <a:cs typeface="Geneva"/>
              </a:rPr>
              <a:t>Contreparties électromagnétiques de la coalescence d’objets compacts</a:t>
            </a:r>
            <a:endParaRPr lang="en-US" sz="1600">
              <a:solidFill>
                <a:srgbClr val="000000"/>
              </a:solidFill>
              <a:latin typeface="Geneva"/>
              <a:cs typeface="Geneva"/>
            </a:endParaRP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court terme :</a:t>
            </a:r>
            <a:r>
              <a:rPr lang="en-US" sz="1600">
                <a:solidFill>
                  <a:srgbClr val="000000"/>
                </a:solidFill>
                <a:latin typeface="Geneva"/>
                <a:cs typeface="Geneva"/>
              </a:rPr>
              <a:t> paramétrisation du lancement du vent / du jet</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moyen terme :</a:t>
            </a:r>
            <a:r>
              <a:rPr lang="en-US" sz="1600">
                <a:solidFill>
                  <a:srgbClr val="000000"/>
                </a:solidFill>
                <a:latin typeface="Geneva"/>
                <a:cs typeface="Geneva"/>
              </a:rPr>
              <a:t> couplage magnétosphère / disque</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longe terme :</a:t>
            </a:r>
            <a:r>
              <a:rPr lang="en-US" sz="1600">
                <a:solidFill>
                  <a:srgbClr val="000000"/>
                </a:solidFill>
                <a:latin typeface="Geneva"/>
                <a:cs typeface="Geneva"/>
              </a:rPr>
              <a:t> accrétion / éjection &amp; réseau de réactions nucléaires</a:t>
            </a:r>
          </a:p>
          <a:p>
            <a:pPr lvl="0">
              <a:lnSpc>
                <a:spcPct val="140000"/>
              </a:lnSpc>
              <a:buSzPct val="100000"/>
            </a:pPr>
            <a:r>
              <a:rPr lang="en-US" sz="1600">
                <a:solidFill>
                  <a:srgbClr val="000000"/>
                </a:solidFill>
                <a:latin typeface="Geneva"/>
                <a:cs typeface="Geneva"/>
              </a:rPr>
              <a:t>ENSEIGNEMENT!!!!!!!!!!!!!!!!!!</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Licence :</a:t>
            </a:r>
            <a:r>
              <a:rPr lang="en-US" sz="1600">
                <a:solidFill>
                  <a:srgbClr val="000000"/>
                </a:solidFill>
                <a:latin typeface="Geneva"/>
                <a:cs typeface="Geneva"/>
              </a:rPr>
              <a:t> CM, TD, TP, numérique</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Agrégation / CAPES :</a:t>
            </a:r>
            <a:r>
              <a:rPr lang="en-US" sz="1600">
                <a:solidFill>
                  <a:srgbClr val="000000"/>
                </a:solidFill>
                <a:latin typeface="Geneva"/>
                <a:cs typeface="Geneva"/>
              </a:rPr>
              <a:t> leçons &amp; montages</a:t>
            </a:r>
          </a:p>
          <a:p>
            <a:pPr lvl="0">
              <a:lnSpc>
                <a:spcPct val="140000"/>
              </a:lnSpc>
              <a:buSzPct val="100000"/>
            </a:pPr>
            <a:endParaRPr lang="en-US" sz="1600">
              <a:solidFill>
                <a:srgbClr val="000000"/>
              </a:solidFill>
              <a:latin typeface="Geneva"/>
              <a:cs typeface="Geneva"/>
            </a:endParaRPr>
          </a:p>
          <a:p>
            <a:pPr lvl="0">
              <a:lnSpc>
                <a:spcPct val="140000"/>
              </a:lnSpc>
              <a:buSzPct val="100000"/>
            </a:pPr>
            <a:endParaRPr lang="en-US" sz="1600">
              <a:solidFill>
                <a:srgbClr val="000000"/>
              </a:solidFill>
              <a:latin typeface="Geneva"/>
              <a:cs typeface="Geneva"/>
            </a:endParaRPr>
          </a:p>
        </p:txBody>
      </p:sp>
    </p:spTree>
    <p:extLst>
      <p:ext uri="{BB962C8B-B14F-4D97-AF65-F5344CB8AC3E}">
        <p14:creationId xmlns:p14="http://schemas.microsoft.com/office/powerpoint/2010/main" val="199813523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37790045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31" name="Image 30" descr="empirical_clump_event.png"/>
          <p:cNvPicPr>
            <a:picLocks/>
          </p:cNvPicPr>
          <p:nvPr/>
        </p:nvPicPr>
        <p:blipFill rotWithShape="1">
          <a:blip r:embed="rId6">
            <a:alphaModFix/>
            <a:extLst>
              <a:ext uri="{28A0092B-C50C-407E-A947-70E740481C1C}">
                <a14:useLocalDpi xmlns:a14="http://schemas.microsoft.com/office/drawing/2010/main" val="0"/>
              </a:ext>
            </a:extLst>
          </a:blip>
          <a:srcRect l="25807"/>
          <a:stretch/>
        </p:blipFill>
        <p:spPr>
          <a:xfrm rot="5400000" flipV="1">
            <a:off x="1140462" y="4556320"/>
            <a:ext cx="2310944" cy="1099108"/>
          </a:xfrm>
          <a:prstGeom prst="rect">
            <a:avLst/>
          </a:prstGeom>
        </p:spPr>
      </p:pic>
      <p:grpSp>
        <p:nvGrpSpPr>
          <p:cNvPr id="3" name="Grouper 2"/>
          <p:cNvGrpSpPr/>
          <p:nvPr/>
        </p:nvGrpSpPr>
        <p:grpSpPr>
          <a:xfrm>
            <a:off x="4213833" y="4641855"/>
            <a:ext cx="8224371" cy="1946092"/>
            <a:chOff x="4494147" y="3042215"/>
            <a:chExt cx="8224371" cy="1946092"/>
          </a:xfrm>
        </p:grpSpPr>
        <p:sp>
          <p:nvSpPr>
            <p:cNvPr id="15" name="Rectangle à coins arrondis 14"/>
            <p:cNvSpPr/>
            <p:nvPr/>
          </p:nvSpPr>
          <p:spPr>
            <a:xfrm>
              <a:off x="4494147" y="3042215"/>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574638"/>
              <a:ext cx="8224371" cy="900759"/>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t>
              </a:r>
              <a:r>
                <a:rPr lang="en-US" sz="1600" dirty="0">
                  <a:latin typeface="Geneva"/>
                  <a:cs typeface="Geneva"/>
                </a:rPr>
                <a:t>Morphologie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32" name="Rectangle 31"/>
            <p:cNvSpPr/>
            <p:nvPr/>
          </p:nvSpPr>
          <p:spPr>
            <a:xfrm>
              <a:off x="4646226" y="4358391"/>
              <a:ext cx="4778087"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ont été surestimés d’un facteur ~10</a:t>
              </a:r>
            </a:p>
          </p:txBody>
        </p:sp>
      </p:grpSp>
      <p:sp>
        <p:nvSpPr>
          <p:cNvPr id="17" name="Rectangle à coins arrondis 16"/>
          <p:cNvSpPr/>
          <p:nvPr/>
        </p:nvSpPr>
        <p:spPr>
          <a:xfrm>
            <a:off x="6595235" y="671438"/>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pic>
        <p:nvPicPr>
          <p:cNvPr id="5" name="Image 4" descr="logo_athen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0741" y="656523"/>
            <a:ext cx="2156766" cy="522283"/>
          </a:xfrm>
          <a:prstGeom prst="rect">
            <a:avLst/>
          </a:prstGeom>
        </p:spPr>
      </p:pic>
    </p:spTree>
    <p:extLst>
      <p:ext uri="{BB962C8B-B14F-4D97-AF65-F5344CB8AC3E}">
        <p14:creationId xmlns:p14="http://schemas.microsoft.com/office/powerpoint/2010/main" val="24033622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
        <p:nvSpPr>
          <p:cNvPr id="18" name="Rectangle 17"/>
          <p:cNvSpPr/>
          <p:nvPr/>
        </p:nvSpPr>
        <p:spPr>
          <a:xfrm>
            <a:off x="339503" y="2880108"/>
            <a:ext cx="6075389" cy="369332"/>
          </a:xfrm>
          <a:prstGeom prst="rect">
            <a:avLst/>
          </a:prstGeom>
        </p:spPr>
        <p:txBody>
          <a:bodyPr wrap="square">
            <a:spAutoFit/>
          </a:bodyPr>
          <a:lstStyle/>
          <a:p>
            <a:pPr lvl="0">
              <a:buSzPct val="100000"/>
            </a:pPr>
            <a:endParaRPr lang="en-US">
              <a:solidFill>
                <a:srgbClr val="000000"/>
              </a:solidFill>
              <a:latin typeface="Geneva"/>
              <a:cs typeface="Geneva"/>
            </a:endParaRPr>
          </a:p>
        </p:txBody>
      </p:sp>
      <p:grpSp>
        <p:nvGrpSpPr>
          <p:cNvPr id="20" name="Grouper 19"/>
          <p:cNvGrpSpPr/>
          <p:nvPr/>
        </p:nvGrpSpPr>
        <p:grpSpPr>
          <a:xfrm>
            <a:off x="378525" y="2490337"/>
            <a:ext cx="3315850" cy="830819"/>
            <a:chOff x="250610" y="2367992"/>
            <a:chExt cx="3315850" cy="830819"/>
          </a:xfrm>
        </p:grpSpPr>
        <p:grpSp>
          <p:nvGrpSpPr>
            <p:cNvPr id="21" name="Grouper 20"/>
            <p:cNvGrpSpPr/>
            <p:nvPr/>
          </p:nvGrpSpPr>
          <p:grpSpPr>
            <a:xfrm>
              <a:off x="427371" y="2577616"/>
              <a:ext cx="3139089" cy="400110"/>
              <a:chOff x="0" y="2548281"/>
              <a:chExt cx="3139089" cy="400110"/>
            </a:xfrm>
          </p:grpSpPr>
          <p:sp>
            <p:nvSpPr>
              <p:cNvPr id="23" name="Rectangle 22"/>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4" name="Rectangle 23"/>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2" name="Ellipse 21"/>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606076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6104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9271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24331"/>
            <a:ext cx="751196" cy="777596"/>
          </a:xfrm>
          <a:prstGeom prst="rect">
            <a:avLst/>
          </a:prstGeom>
        </p:spPr>
      </p:pic>
      <p:pic>
        <p:nvPicPr>
          <p:cNvPr id="26" name="Image 25" descr="ENS_Cachan.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4648" y="760450"/>
            <a:ext cx="1248625" cy="680891"/>
          </a:xfrm>
          <a:prstGeom prst="rect">
            <a:avLst/>
          </a:prstGeom>
        </p:spPr>
      </p:pic>
      <p:pic>
        <p:nvPicPr>
          <p:cNvPr id="27" name="Image 26" descr="logo_obs_fond-blan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2509" y="169367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J.-F. Lestrade </a:t>
            </a:r>
            <a:r>
              <a:rPr lang="en-US" dirty="0">
                <a:solidFill>
                  <a:srgbClr val="000000"/>
                </a:solidFill>
                <a:latin typeface="Geneva"/>
                <a:cs typeface="Geneva"/>
              </a:rPr>
              <a:t>(M1)</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 Rappaport</a:t>
            </a: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 Casse </a:t>
            </a:r>
            <a:r>
              <a:rPr lang="en-US" smtClean="0">
                <a:solidFill>
                  <a:srgbClr val="000000"/>
                </a:solidFill>
                <a:latin typeface="Geneva"/>
                <a:cs typeface="Geneva"/>
              </a:rPr>
              <a:t>(M2)</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 Casse </a:t>
            </a:r>
            <a:r>
              <a:rPr lang="en-US" dirty="0">
                <a:solidFill>
                  <a:srgbClr val="000000"/>
                </a:solidFill>
                <a:latin typeface="Geneva"/>
                <a:cs typeface="Geneva"/>
              </a:rPr>
              <a:t>&amp; </a:t>
            </a:r>
            <a:r>
              <a:rPr lang="en-US" b="1" dirty="0">
                <a:solidFill>
                  <a:srgbClr val="000000"/>
                </a:solidFill>
                <a:latin typeface="Geneva"/>
                <a:cs typeface="Geneva"/>
              </a:rPr>
              <a:t>A. Goldwurm </a:t>
            </a:r>
            <a:r>
              <a:rPr lang="en-US" dirty="0">
                <a:solidFill>
                  <a:srgbClr val="000000"/>
                </a:solidFill>
                <a:latin typeface="Geneva"/>
                <a:cs typeface="Geneva"/>
              </a:rPr>
              <a:t>à l’APC</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pic>
        <p:nvPicPr>
          <p:cNvPr id="3" name="Image 2" descr="logo_MI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452" y="2916898"/>
            <a:ext cx="1880548" cy="468654"/>
          </a:xfrm>
          <a:prstGeom prst="rect">
            <a:avLst/>
          </a:prstGeom>
        </p:spPr>
      </p:pic>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neutrons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73401" y="1191857"/>
            <a:ext cx="2860477" cy="830997"/>
          </a:xfrm>
          <a:prstGeom prst="rect">
            <a:avLst/>
          </a:prstGeom>
        </p:spPr>
        <p:txBody>
          <a:bodyPr wrap="square">
            <a:spAutoFit/>
          </a:bodyPr>
          <a:lstStyle/>
          <a:p>
            <a:pPr marL="171450" lvl="0" indent="-171450">
              <a:buSzPct val="100000"/>
              <a:buBlip>
                <a:blip r:embed="rId3"/>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neutrons</a:t>
            </a:r>
          </a:p>
          <a:p>
            <a:pPr marL="171450" lvl="0" indent="-171450">
              <a:buSzPct val="100000"/>
              <a:buBlip>
                <a:blip r:embed="rId3"/>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capture de neutrons</a:t>
              </a:r>
            </a:p>
            <a:p>
              <a:pPr marL="628650" lvl="1" indent="-171450">
                <a:buSzPct val="100000"/>
                <a:buBlip>
                  <a:blip r:embed="rId3"/>
                </a:buBlip>
              </a:pPr>
              <a:r>
                <a:rPr lang="en-US" sz="1600" dirty="0" smtClean="0">
                  <a:solidFill>
                    <a:srgbClr val="000000"/>
                  </a:solidFill>
                  <a:latin typeface="Geneva"/>
                  <a:cs typeface="Geneva"/>
                </a:rPr>
                <a:t> retombées d’accrétion</a:t>
              </a:r>
            </a:p>
            <a:p>
              <a:pPr marL="628650" lvl="1" indent="-171450">
                <a:buSzPct val="100000"/>
                <a:buBlip>
                  <a:blip r:embed="rId3"/>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23007" y="3515901"/>
            <a:ext cx="3095575"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800000"/>
                </a:solidFill>
                <a:latin typeface="Geneva"/>
                <a:cs typeface="Geneva"/>
              </a:rPr>
              <a:t> jet relativiste</a:t>
            </a:r>
          </a:p>
          <a:p>
            <a:pPr marL="628650" lvl="1" indent="-171450">
              <a:buSzPct val="100000"/>
              <a:buBlip>
                <a:blip r:embed="rId3"/>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pic>
        <p:nvPicPr>
          <p:cNvPr id="34" name="Image 33" descr="Masses_of_Dead_Stars_LIGO_Virgo.png"/>
          <p:cNvPicPr>
            <a:picLocks noChangeAspect="1"/>
          </p:cNvPicPr>
          <p:nvPr/>
        </p:nvPicPr>
        <p:blipFill rotWithShape="1">
          <a:blip r:embed="rId4">
            <a:extLst>
              <a:ext uri="{28A0092B-C50C-407E-A947-70E740481C1C}">
                <a14:useLocalDpi xmlns:a14="http://schemas.microsoft.com/office/drawing/2010/main" val="0"/>
              </a:ext>
            </a:extLst>
          </a:blip>
          <a:srcRect l="8376" r="13036" b="8670"/>
          <a:stretch/>
        </p:blipFill>
        <p:spPr>
          <a:xfrm>
            <a:off x="4122481" y="697389"/>
            <a:ext cx="4078928" cy="22499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54883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42622380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545846"/>
            <a:ext cx="689674" cy="663285"/>
            <a:chOff x="4069542" y="3053863"/>
            <a:chExt cx="689674"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2058007"/>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JET</a:t>
            </a:r>
          </a:p>
        </p:txBody>
      </p:sp>
      <p:sp>
        <p:nvSpPr>
          <p:cNvPr id="28" name="Arrondir un rectangle avec un coin du même côté 27"/>
          <p:cNvSpPr/>
          <p:nvPr/>
        </p:nvSpPr>
        <p:spPr>
          <a:xfrm>
            <a:off x="1391903" y="3632835"/>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DISQUE</a:t>
            </a:r>
          </a:p>
        </p:txBody>
      </p:sp>
      <p:sp>
        <p:nvSpPr>
          <p:cNvPr id="29" name="Arrondir un rectangle avec un coin du même côté 28"/>
          <p:cNvSpPr/>
          <p:nvPr/>
        </p:nvSpPr>
        <p:spPr>
          <a:xfrm>
            <a:off x="6545013" y="3537282"/>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EJECTA</a:t>
            </a:r>
          </a:p>
        </p:txBody>
      </p:sp>
      <p:grpSp>
        <p:nvGrpSpPr>
          <p:cNvPr id="40" name="Grouper 39"/>
          <p:cNvGrpSpPr/>
          <p:nvPr/>
        </p:nvGrpSpPr>
        <p:grpSpPr>
          <a:xfrm>
            <a:off x="2985322" y="4048777"/>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0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654606"/>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378404"/>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M, L</a:t>
            </a:r>
          </a:p>
        </p:txBody>
      </p:sp>
      <p:sp>
        <p:nvSpPr>
          <p:cNvPr id="57" name="Ellipse 56"/>
          <p:cNvSpPr>
            <a:spLocks noChangeAspect="1"/>
          </p:cNvSpPr>
          <p:nvPr/>
        </p:nvSpPr>
        <p:spPr>
          <a:xfrm>
            <a:off x="3182801" y="339255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38771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643196"/>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712617"/>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chemeClr val="tx1"/>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322286"/>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247680"/>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828194"/>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4" name="Rectangle 83"/>
          <p:cNvSpPr/>
          <p:nvPr/>
        </p:nvSpPr>
        <p:spPr>
          <a:xfrm>
            <a:off x="5800816" y="3352616"/>
            <a:ext cx="300082" cy="369332"/>
          </a:xfrm>
          <a:prstGeom prst="rect">
            <a:avLst/>
          </a:prstGeom>
        </p:spPr>
        <p:txBody>
          <a:bodyPr wrap="none">
            <a:spAutoFit/>
          </a:bodyPr>
          <a:lstStyle/>
          <a:p>
            <a:r>
              <a:rPr lang="el-GR"/>
              <a:t>ν</a:t>
            </a:r>
            <a:endParaRPr lang="fr-FR"/>
          </a:p>
        </p:txBody>
      </p:sp>
      <p:sp>
        <p:nvSpPr>
          <p:cNvPr id="85" name="Rectangle 84"/>
          <p:cNvSpPr/>
          <p:nvPr/>
        </p:nvSpPr>
        <p:spPr>
          <a:xfrm>
            <a:off x="1937474" y="2045912"/>
            <a:ext cx="1103419"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vent canalise</a:t>
            </a:r>
          </a:p>
        </p:txBody>
      </p:sp>
      <p:sp>
        <p:nvSpPr>
          <p:cNvPr id="86" name="Rectangle 85"/>
          <p:cNvSpPr/>
          <p:nvPr/>
        </p:nvSpPr>
        <p:spPr>
          <a:xfrm>
            <a:off x="6100898" y="2059824"/>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209131"/>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475618"/>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603344"/>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1087145"/>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401675"/>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387414"/>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863148"/>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860376"/>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689740"/>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469442"/>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361753"/>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spTree>
    <p:extLst>
      <p:ext uri="{BB962C8B-B14F-4D97-AF65-F5344CB8AC3E}">
        <p14:creationId xmlns:p14="http://schemas.microsoft.com/office/powerpoint/2010/main" val="30631454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b="1">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visée</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électromagnétiques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3257378" y="721811"/>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p>
          </p:txBody>
        </p:sp>
      </p:gr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256581" y="1459547"/>
            <a:ext cx="2860477" cy="1077218"/>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a:t>
            </a:r>
          </a:p>
          <a:p>
            <a:pPr lvl="0">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d’étoiles à neutrons</a:t>
            </a:r>
          </a:p>
          <a:p>
            <a:pPr lvl="0">
              <a:buSzPct val="100000"/>
            </a:pPr>
            <a:endParaRPr lang="en-US" sz="1600">
              <a:solidFill>
                <a:srgbClr val="000000"/>
              </a:solidFill>
              <a:latin typeface="Geneva"/>
              <a:cs typeface="Geneva"/>
            </a:endParaRPr>
          </a:p>
          <a:p>
            <a:pPr marL="171450" lvl="0" indent="-171450">
              <a:buSzPct val="100000"/>
              <a:buBlip>
                <a:blip r:embed="rId4"/>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capture de neutrons</a:t>
              </a:r>
            </a:p>
            <a:p>
              <a:pPr marL="628650" lvl="1" indent="-171450">
                <a:buSzPct val="100000"/>
                <a:buBlip>
                  <a:blip r:embed="rId4"/>
                </a:buBlip>
              </a:pPr>
              <a:r>
                <a:rPr lang="en-US" sz="1600" dirty="0" smtClean="0">
                  <a:solidFill>
                    <a:srgbClr val="000000"/>
                  </a:solidFill>
                  <a:latin typeface="Geneva"/>
                  <a:cs typeface="Geneva"/>
                </a:rPr>
                <a:t> retombées d’accrétion</a:t>
              </a:r>
            </a:p>
            <a:p>
              <a:pPr marL="628650" lvl="1" indent="-171450">
                <a:buSzPct val="100000"/>
                <a:buBlip>
                  <a:blip r:embed="rId4"/>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Pic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65914" y="3485226"/>
            <a:ext cx="3095575" cy="95410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r>
              <a:rPr lang="en-US" sz="1600" dirty="0">
                <a:solidFill>
                  <a:srgbClr val="000000"/>
                </a:solidFill>
                <a:latin typeface="Geneva"/>
                <a:cs typeface="Geneva"/>
              </a:rPr>
              <a:t>Rayons X </a:t>
            </a:r>
            <a:r>
              <a:rPr lang="en-US" sz="1600" dirty="0">
                <a:solidFill>
                  <a:srgbClr val="000000"/>
                </a:solidFill>
                <a:latin typeface="Geneva"/>
                <a:cs typeface="Geneva"/>
                <a:sym typeface="Wingdings"/>
              </a:rPr>
              <a:t> radio</a:t>
            </a:r>
            <a:endParaRPr lang="en-US" sz="1600" dirty="0">
              <a:solidFill>
                <a:srgbClr val="000000"/>
              </a:solidFill>
              <a:latin typeface="Geneva"/>
              <a:cs typeface="Geneva"/>
            </a:endParaRPr>
          </a:p>
          <a:p>
            <a:pPr lvl="0">
              <a:buSzPct val="100000"/>
            </a:pPr>
            <a:endParaRPr lang="en-US" sz="8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jet relativiste</a:t>
            </a:r>
          </a:p>
          <a:p>
            <a:pPr marL="628650" lvl="1" indent="-171450">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657533"/>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654761"/>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484125"/>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085487" y="3698065"/>
            <a:ext cx="2730802"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Tree>
    <p:extLst>
      <p:ext uri="{BB962C8B-B14F-4D97-AF65-F5344CB8AC3E}">
        <p14:creationId xmlns:p14="http://schemas.microsoft.com/office/powerpoint/2010/main" val="189529925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62824</TotalTime>
  <Words>3450</Words>
  <Application>Microsoft Macintosh PowerPoint</Application>
  <PresentationFormat>Présentation à l'écran (4:3)</PresentationFormat>
  <Paragraphs>636</Paragraphs>
  <Slides>28</Slides>
  <Notes>28</Notes>
  <HiddenSlides>0</HiddenSlides>
  <MMClips>0</MMClips>
  <ScaleCrop>false</ScaleCrop>
  <HeadingPairs>
    <vt:vector size="4" baseType="variant">
      <vt:variant>
        <vt:lpstr>Thème</vt:lpstr>
      </vt:variant>
      <vt:variant>
        <vt:i4>1</vt:i4>
      </vt:variant>
      <vt:variant>
        <vt:lpstr>Titres des diapositives</vt:lpstr>
      </vt:variant>
      <vt:variant>
        <vt:i4>28</vt:i4>
      </vt:variant>
    </vt:vector>
  </HeadingPairs>
  <TitlesOfParts>
    <vt:vector size="29"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1852</cp:revision>
  <cp:lastPrinted>2018-07-11T03:19:35Z</cp:lastPrinted>
  <dcterms:created xsi:type="dcterms:W3CDTF">2015-05-11T17:36:50Z</dcterms:created>
  <dcterms:modified xsi:type="dcterms:W3CDTF">2019-04-10T04:59:11Z</dcterms:modified>
</cp:coreProperties>
</file>